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183" userDrawn="1">
          <p15:clr>
            <a:srgbClr val="A4A3A4"/>
          </p15:clr>
        </p15:guide>
        <p15:guide id="2" orient="horz" pos="3120">
          <p15:clr>
            <a:srgbClr val="A4A3A4"/>
          </p15:clr>
        </p15:guide>
        <p15:guide id="3" pos="1548" userDrawn="1">
          <p15:clr>
            <a:srgbClr val="A4A3A4"/>
          </p15:clr>
        </p15:guide>
        <p15:guide id="4" pos="1729" userDrawn="1">
          <p15:clr>
            <a:srgbClr val="A4A3A4"/>
          </p15:clr>
        </p15:guide>
        <p15:guide id="5" pos="2001" userDrawn="1">
          <p15:clr>
            <a:srgbClr val="A4A3A4"/>
          </p15:clr>
        </p15:guide>
        <p15:guide id="6" pos="2409" userDrawn="1">
          <p15:clr>
            <a:srgbClr val="A4A3A4"/>
          </p15:clr>
        </p15:guide>
        <p15:guide id="7" pos="25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DA148"/>
    <a:srgbClr val="09BCB8"/>
    <a:srgbClr val="11BAB3"/>
    <a:srgbClr val="0ABDBC"/>
    <a:srgbClr val="10B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95" autoAdjust="0"/>
  </p:normalViewPr>
  <p:slideViewPr>
    <p:cSldViewPr snapToGrid="0">
      <p:cViewPr varScale="1">
        <p:scale>
          <a:sx n="57" d="100"/>
          <a:sy n="57" d="100"/>
        </p:scale>
        <p:origin x="2510" y="58"/>
      </p:cViewPr>
      <p:guideLst>
        <p:guide pos="2183"/>
        <p:guide orient="horz" pos="3120"/>
        <p:guide pos="1548"/>
        <p:guide pos="1729"/>
        <p:guide pos="2001"/>
        <p:guide pos="2409"/>
        <p:guide pos="25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4DF0-254F-466B-99D0-FBD67B91AED2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3C53-46DE-4337-B4BF-8CD7747399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1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4DF0-254F-466B-99D0-FBD67B91AED2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3C53-46DE-4337-B4BF-8CD7747399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3432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4DF0-254F-466B-99D0-FBD67B91AED2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3C53-46DE-4337-B4BF-8CD7747399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464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4DF0-254F-466B-99D0-FBD67B91AED2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3C53-46DE-4337-B4BF-8CD7747399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444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4DF0-254F-466B-99D0-FBD67B91AED2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3C53-46DE-4337-B4BF-8CD7747399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2927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4DF0-254F-466B-99D0-FBD67B91AED2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3C53-46DE-4337-B4BF-8CD7747399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93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4DF0-254F-466B-99D0-FBD67B91AED2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3C53-46DE-4337-B4BF-8CD7747399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552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4DF0-254F-466B-99D0-FBD67B91AED2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3C53-46DE-4337-B4BF-8CD7747399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28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4DF0-254F-466B-99D0-FBD67B91AED2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3C53-46DE-4337-B4BF-8CD7747399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36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4DF0-254F-466B-99D0-FBD67B91AED2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3C53-46DE-4337-B4BF-8CD7747399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845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4DF0-254F-466B-99D0-FBD67B91AED2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3C53-46DE-4337-B4BF-8CD7747399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9068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94DF0-254F-466B-99D0-FBD67B91AED2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C3C53-46DE-4337-B4BF-8CD7747399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644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3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10" Type="http://schemas.openxmlformats.org/officeDocument/2006/relationships/image" Target="../media/image10.sv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498" y="841762"/>
            <a:ext cx="3249827" cy="8316098"/>
          </a:xfrm>
          <a:prstGeom prst="rect">
            <a:avLst/>
          </a:prstGeom>
          <a:noFill/>
          <a:ln>
            <a:solidFill>
              <a:srgbClr val="0ABD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noProof="1"/>
          </a:p>
        </p:txBody>
      </p:sp>
      <p:sp>
        <p:nvSpPr>
          <p:cNvPr id="5" name="Rectangle 4"/>
          <p:cNvSpPr/>
          <p:nvPr/>
        </p:nvSpPr>
        <p:spPr>
          <a:xfrm>
            <a:off x="3513438" y="841762"/>
            <a:ext cx="3249827" cy="8316098"/>
          </a:xfrm>
          <a:prstGeom prst="rect">
            <a:avLst/>
          </a:prstGeom>
          <a:noFill/>
          <a:ln>
            <a:solidFill>
              <a:srgbClr val="0ABD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noProof="1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1964" y="3139844"/>
            <a:ext cx="3003685" cy="300368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62863" y="1536650"/>
            <a:ext cx="31509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s-MY" sz="2500" b="1" noProof="1">
                <a:latin typeface="Arial Black" panose="020B0A04020102020204" pitchFamily="34" charset="0"/>
              </a:rPr>
              <a:t>BORANG</a:t>
            </a:r>
          </a:p>
          <a:p>
            <a:pPr algn="ctr"/>
            <a:r>
              <a:rPr lang="ms-MY" sz="2500" b="1" noProof="1">
                <a:latin typeface="Arial Black" panose="020B0A04020102020204" pitchFamily="34" charset="0"/>
              </a:rPr>
              <a:t>MAKLUM BALAS &amp; KEPUASAN PELANGGAN</a:t>
            </a:r>
          </a:p>
        </p:txBody>
      </p:sp>
      <p:sp>
        <p:nvSpPr>
          <p:cNvPr id="8" name="Rectangle 7"/>
          <p:cNvSpPr/>
          <p:nvPr/>
        </p:nvSpPr>
        <p:spPr>
          <a:xfrm>
            <a:off x="86496" y="843475"/>
            <a:ext cx="3249827" cy="607973"/>
          </a:xfrm>
          <a:prstGeom prst="rect">
            <a:avLst/>
          </a:prstGeom>
          <a:solidFill>
            <a:srgbClr val="3DA148"/>
          </a:solidFill>
          <a:ln>
            <a:solidFill>
              <a:srgbClr val="3DA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ms-MY" sz="12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PROSEDUR PENGENDALIAN</a:t>
            </a:r>
          </a:p>
          <a:p>
            <a:r>
              <a:rPr lang="ms-MY" sz="12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MAKLUM BALAS &amp; </a:t>
            </a:r>
          </a:p>
          <a:p>
            <a:r>
              <a:rPr lang="ms-MY" sz="12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KEPUASAN PELANGGAN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497" y="1651235"/>
            <a:ext cx="3249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s-MY" noProof="1"/>
          </a:p>
        </p:txBody>
      </p:sp>
      <p:sp>
        <p:nvSpPr>
          <p:cNvPr id="11" name="TextBox 10"/>
          <p:cNvSpPr txBox="1"/>
          <p:nvPr/>
        </p:nvSpPr>
        <p:spPr>
          <a:xfrm>
            <a:off x="125093" y="1523367"/>
            <a:ext cx="3175688" cy="5601533"/>
          </a:xfrm>
          <a:prstGeom prst="rect">
            <a:avLst/>
          </a:prstGeom>
          <a:solidFill>
            <a:srgbClr val="09BCB8"/>
          </a:solidFill>
        </p:spPr>
        <p:txBody>
          <a:bodyPr wrap="square" rtlCol="0">
            <a:spAutoFit/>
          </a:bodyPr>
          <a:lstStyle/>
          <a:p>
            <a:r>
              <a:rPr lang="ms-MY" sz="13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Untuk tindakan pejabat</a:t>
            </a:r>
            <a:br>
              <a:rPr lang="ms-MY" sz="1300" b="1" noProof="1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ms-MY" sz="10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(Hendaklah dilengkapkan oleh Bahagian/Unit/ PPZ)</a:t>
            </a: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endParaRPr lang="ms-MY" sz="1300" b="1" noProof="1">
              <a:latin typeface="Century Gothic" panose="020B0502020202020204" pitchFamily="34" charset="0"/>
            </a:endParaRPr>
          </a:p>
          <a:p>
            <a:r>
              <a:rPr lang="ms-MY" sz="13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Tindakan:		Diselesaikan oleh 			Bahagian/PPZ</a:t>
            </a:r>
          </a:p>
          <a:p>
            <a:endParaRPr lang="ms-MY" sz="900" b="1" noProof="1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ms-MY" sz="13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			Dirujuk kepada:</a:t>
            </a:r>
          </a:p>
          <a:p>
            <a:r>
              <a:rPr lang="ms-MY" sz="13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			</a:t>
            </a:r>
          </a:p>
          <a:p>
            <a:endParaRPr lang="ms-MY" sz="1300" b="1" noProof="1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ms-MY" sz="1300" b="1" noProof="1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ms-MY" sz="1300" b="1" noProof="1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ms-MY" sz="1300" b="1" noProof="1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ms-MY" sz="1300" b="1" noProof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7899" y="2257417"/>
            <a:ext cx="3113903" cy="2537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s-MY" sz="1200" b="1" noProof="1">
                <a:solidFill>
                  <a:schemeClr val="tx1"/>
                </a:solidFill>
                <a:latin typeface="Century Gothic" panose="020B0502020202020204" pitchFamily="34" charset="0"/>
              </a:rPr>
              <a:t>Cop Rasmi Jabatan</a:t>
            </a:r>
          </a:p>
          <a:p>
            <a:pPr algn="ctr"/>
            <a:endParaRPr lang="ms-MY" sz="1200" b="1" noProof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ms-MY" sz="1200" b="1" noProof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ms-MY" sz="1200" b="1" noProof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ms-MY" sz="1200" b="1" noProof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ms-MY" sz="1200" b="1" noProof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br>
              <a:rPr lang="ms-MY" sz="1200" b="1" noProof="1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ms-MY" sz="1200" b="1" noProof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ms-MY" sz="1200" b="1" noProof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ms-MY" sz="1300" b="1" noProof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ms-MY" sz="1300" b="1" noProof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ms-MY" sz="1300" b="1" noProof="1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</a:t>
            </a:r>
          </a:p>
          <a:p>
            <a:pPr algn="ctr"/>
            <a:r>
              <a:rPr lang="ms-MY" sz="1300" b="1" noProof="1">
                <a:solidFill>
                  <a:schemeClr val="tx1"/>
                </a:solidFill>
                <a:latin typeface="Century Gothic" panose="020B0502020202020204" pitchFamily="34" charset="0"/>
              </a:rPr>
              <a:t>(Tarikh Terima Borang)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18886" y="5076672"/>
            <a:ext cx="387626" cy="2683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noProof="1"/>
          </a:p>
        </p:txBody>
      </p:sp>
      <p:sp>
        <p:nvSpPr>
          <p:cNvPr id="14" name="Rectangle 13"/>
          <p:cNvSpPr/>
          <p:nvPr/>
        </p:nvSpPr>
        <p:spPr>
          <a:xfrm>
            <a:off x="1118886" y="5538004"/>
            <a:ext cx="387626" cy="2683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noProof="1"/>
          </a:p>
        </p:txBody>
      </p:sp>
      <p:sp>
        <p:nvSpPr>
          <p:cNvPr id="15" name="Flowchart: Document 14"/>
          <p:cNvSpPr/>
          <p:nvPr/>
        </p:nvSpPr>
        <p:spPr>
          <a:xfrm rot="5400000">
            <a:off x="5247378" y="-64436"/>
            <a:ext cx="604983" cy="2426790"/>
          </a:xfrm>
          <a:prstGeom prst="flowChartDocument">
            <a:avLst/>
          </a:prstGeom>
          <a:solidFill>
            <a:srgbClr val="3DA148"/>
          </a:solidFill>
          <a:ln>
            <a:solidFill>
              <a:srgbClr val="3DA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noProof="1"/>
          </a:p>
        </p:txBody>
      </p:sp>
      <p:sp>
        <p:nvSpPr>
          <p:cNvPr id="16" name="Flowchart: Document 15"/>
          <p:cNvSpPr/>
          <p:nvPr/>
        </p:nvSpPr>
        <p:spPr>
          <a:xfrm rot="16200000">
            <a:off x="2892333" y="5828048"/>
            <a:ext cx="522521" cy="6134195"/>
          </a:xfrm>
          <a:prstGeom prst="flowChartDocument">
            <a:avLst/>
          </a:prstGeom>
          <a:solidFill>
            <a:srgbClr val="3DA148"/>
          </a:solidFill>
          <a:ln>
            <a:solidFill>
              <a:srgbClr val="3DA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noProof="1"/>
          </a:p>
        </p:txBody>
      </p:sp>
      <p:sp>
        <p:nvSpPr>
          <p:cNvPr id="17" name="TextBox 16"/>
          <p:cNvSpPr txBox="1"/>
          <p:nvPr/>
        </p:nvSpPr>
        <p:spPr>
          <a:xfrm>
            <a:off x="3513437" y="6238105"/>
            <a:ext cx="32498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s-MY" sz="1200" b="1" noProof="1">
                <a:latin typeface="Century Gothic" panose="020B0502020202020204" pitchFamily="34" charset="0"/>
              </a:rPr>
              <a:t>Mohon Tuan/Puan meluangkan sedikit masa untuk memberikan maklum balas terhadap perkhidmatan kami dan serahkan kepada mana-mana Pegawai atau dialamatkan terus ke PLANMalaysia</a:t>
            </a:r>
          </a:p>
          <a:p>
            <a:pPr algn="just"/>
            <a:endParaRPr lang="ms-MY" sz="1200" b="1" noProof="1">
              <a:latin typeface="Century Gothic" panose="020B0502020202020204" pitchFamily="34" charset="0"/>
            </a:endParaRPr>
          </a:p>
          <a:p>
            <a:pPr algn="just"/>
            <a:r>
              <a:rPr lang="ms-MY" sz="1200" b="1" noProof="1">
                <a:latin typeface="Century Gothic" panose="020B0502020202020204" pitchFamily="34" charset="0"/>
              </a:rPr>
              <a:t>Komitmen dan kerjasama Tuan/Puan amatlah dihargai.</a:t>
            </a:r>
          </a:p>
          <a:p>
            <a:pPr algn="just"/>
            <a:endParaRPr lang="ms-MY" sz="1200" b="1" noProof="1">
              <a:latin typeface="Century Gothic" panose="020B0502020202020204" pitchFamily="34" charset="0"/>
            </a:endParaRPr>
          </a:p>
          <a:p>
            <a:pPr algn="ctr"/>
            <a:endParaRPr lang="ms-MY" sz="1200" b="1" noProof="1">
              <a:latin typeface="Century Gothic" panose="020B0502020202020204" pitchFamily="34" charset="0"/>
            </a:endParaRPr>
          </a:p>
          <a:p>
            <a:pPr algn="ctr"/>
            <a:r>
              <a:rPr lang="ms-MY" sz="1200" b="1" noProof="1">
                <a:latin typeface="Century Gothic" panose="020B0502020202020204" pitchFamily="34" charset="0"/>
              </a:rPr>
              <a:t>TERIMA KASIH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13437" y="8629061"/>
            <a:ext cx="324982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16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03-8091 0000</a:t>
            </a:r>
          </a:p>
          <a:p>
            <a:r>
              <a:rPr lang="ms-MY" sz="12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www.planmalaysia.gov.my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463" y="7078412"/>
            <a:ext cx="335841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1100" b="1" noProof="1">
                <a:latin typeface="Century Gothic" panose="020B0502020202020204" pitchFamily="34" charset="0"/>
              </a:rPr>
              <a:t>Bahagian Korporat</a:t>
            </a:r>
          </a:p>
          <a:p>
            <a:r>
              <a:rPr lang="ms-MY" sz="1100" noProof="1">
                <a:latin typeface="Century Gothic" panose="020B0502020202020204" pitchFamily="34" charset="0"/>
              </a:rPr>
              <a:t>Jabatan Perancangan Bandar dan Desa</a:t>
            </a:r>
          </a:p>
          <a:p>
            <a:r>
              <a:rPr lang="ms-MY" sz="1000" noProof="1">
                <a:latin typeface="Century Gothic" panose="020B0502020202020204" pitchFamily="34" charset="0"/>
              </a:rPr>
              <a:t>(PLANMalaysia)</a:t>
            </a:r>
            <a:br>
              <a:rPr lang="ms-MY" sz="1000" noProof="1">
                <a:latin typeface="Century Gothic" panose="020B0502020202020204" pitchFamily="34" charset="0"/>
              </a:rPr>
            </a:br>
            <a:r>
              <a:rPr lang="ms-MY" sz="1000" noProof="1">
                <a:latin typeface="Century Gothic" panose="020B0502020202020204" pitchFamily="34" charset="0"/>
              </a:rPr>
              <a:t>Kementerian Pembangunan Kerajaan Tempatan</a:t>
            </a:r>
          </a:p>
          <a:p>
            <a:r>
              <a:rPr lang="ms-MY" sz="1000" noProof="1">
                <a:latin typeface="Century Gothic" panose="020B0502020202020204" pitchFamily="34" charset="0"/>
              </a:rPr>
              <a:t>Aras 1, Blok F5, Kompleks F, Presint 1</a:t>
            </a:r>
          </a:p>
          <a:p>
            <a:r>
              <a:rPr lang="ms-MY" sz="1000" noProof="1">
                <a:latin typeface="Century Gothic" panose="020B0502020202020204" pitchFamily="34" charset="0"/>
              </a:rPr>
              <a:t>Pusat Pentadbiran Kerajaan Persekutuan</a:t>
            </a:r>
          </a:p>
          <a:p>
            <a:r>
              <a:rPr lang="ms-MY" sz="1000" noProof="1">
                <a:latin typeface="Century Gothic" panose="020B0502020202020204" pitchFamily="34" charset="0"/>
              </a:rPr>
              <a:t>62675 PUTRAJAYA</a:t>
            </a:r>
          </a:p>
          <a:p>
            <a:endParaRPr lang="ms-MY" sz="1000" noProof="1">
              <a:latin typeface="Century Gothic" panose="020B0502020202020204" pitchFamily="34" charset="0"/>
            </a:endParaRPr>
          </a:p>
          <a:p>
            <a:endParaRPr lang="ms-MY" sz="1000" noProof="1"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A89213E-C79E-4D11-8FA9-34A7392F9103}"/>
              </a:ext>
            </a:extLst>
          </p:cNvPr>
          <p:cNvSpPr/>
          <p:nvPr/>
        </p:nvSpPr>
        <p:spPr>
          <a:xfrm>
            <a:off x="1118886" y="5888527"/>
            <a:ext cx="2093283" cy="10505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noProof="1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5DCBCAB-AE32-415F-B7C7-4A0F87C6EF4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7898" y="8242070"/>
            <a:ext cx="328427" cy="34444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74EBA5A-4873-483B-8313-74A4A2D07925}"/>
              </a:ext>
            </a:extLst>
          </p:cNvPr>
          <p:cNvSpPr txBox="1"/>
          <p:nvPr/>
        </p:nvSpPr>
        <p:spPr>
          <a:xfrm>
            <a:off x="459175" y="8306674"/>
            <a:ext cx="33584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1000" noProof="1">
                <a:latin typeface="Century Gothic" panose="020B0502020202020204" pitchFamily="34" charset="0"/>
              </a:rPr>
              <a:t>E-mel : korporat@planmalaysia.gov.my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CC73FC3-9A0E-462E-ABC4-0E5252CA5BA5}"/>
              </a:ext>
            </a:extLst>
          </p:cNvPr>
          <p:cNvGrpSpPr/>
          <p:nvPr/>
        </p:nvGrpSpPr>
        <p:grpSpPr>
          <a:xfrm>
            <a:off x="-2867018" y="6834909"/>
            <a:ext cx="2846479" cy="788076"/>
            <a:chOff x="-3295650" y="6834909"/>
            <a:chExt cx="3275111" cy="788076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9C6E309-E4AC-465E-A40A-4F8D10E2FF5E}"/>
                </a:ext>
              </a:extLst>
            </p:cNvPr>
            <p:cNvSpPr/>
            <p:nvPr/>
          </p:nvSpPr>
          <p:spPr>
            <a:xfrm>
              <a:off x="-3295650" y="6834909"/>
              <a:ext cx="2846478" cy="78807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MY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Nama dan </a:t>
              </a:r>
              <a:r>
                <a:rPr lang="en-MY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alamat</a:t>
              </a:r>
              <a:r>
                <a:rPr lang="en-MY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MY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Bahagian</a:t>
              </a:r>
              <a:r>
                <a:rPr lang="en-MY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 Unit/ PPZ </a:t>
              </a:r>
              <a:r>
                <a:rPr lang="en-MY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masing-masing</a:t>
              </a:r>
              <a:endParaRPr lang="en-MY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D80720A-F53D-459E-AA4C-EEF5C1C6111D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439153" y="7228947"/>
              <a:ext cx="418614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FF25551-300E-4E45-ACA0-4E1132F4F9F1}"/>
              </a:ext>
            </a:extLst>
          </p:cNvPr>
          <p:cNvGrpSpPr/>
          <p:nvPr/>
        </p:nvGrpSpPr>
        <p:grpSpPr>
          <a:xfrm>
            <a:off x="-2879210" y="8108959"/>
            <a:ext cx="2869758" cy="641649"/>
            <a:chOff x="-3295650" y="6908122"/>
            <a:chExt cx="3275111" cy="64164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E5F9A8F-244D-4EFA-98F3-27F2BD16969B}"/>
                </a:ext>
              </a:extLst>
            </p:cNvPr>
            <p:cNvSpPr/>
            <p:nvPr/>
          </p:nvSpPr>
          <p:spPr>
            <a:xfrm>
              <a:off x="-3295650" y="6908122"/>
              <a:ext cx="2846479" cy="64164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MY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E-</a:t>
              </a:r>
              <a:r>
                <a:rPr lang="en-MY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mel</a:t>
              </a:r>
              <a:r>
                <a:rPr lang="en-MY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MY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penyelaras</a:t>
              </a:r>
              <a:endParaRPr lang="en-MY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B404AB7-E2E4-4387-B1C3-73C02C539809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439153" y="7228947"/>
              <a:ext cx="418614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46700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EB3C7A-2BF2-41B7-B0A1-55C45FA3B9E8}"/>
              </a:ext>
            </a:extLst>
          </p:cNvPr>
          <p:cNvSpPr/>
          <p:nvPr/>
        </p:nvSpPr>
        <p:spPr>
          <a:xfrm>
            <a:off x="86496" y="232709"/>
            <a:ext cx="6685005" cy="221237"/>
          </a:xfrm>
          <a:prstGeom prst="rect">
            <a:avLst/>
          </a:prstGeom>
          <a:solidFill>
            <a:srgbClr val="3DA148"/>
          </a:solidFill>
          <a:ln>
            <a:solidFill>
              <a:srgbClr val="3DA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s-MY" sz="1300" b="1" noProof="1">
                <a:latin typeface="Century Gothic" panose="020B0502020202020204" pitchFamily="34" charset="0"/>
              </a:rPr>
              <a:t>BORANG MAKLUM BALAS &amp; KEPUASAN PELANGGAN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D295A5-5EFE-424C-9D09-E524C717F231}"/>
              </a:ext>
            </a:extLst>
          </p:cNvPr>
          <p:cNvSpPr txBox="1"/>
          <p:nvPr/>
        </p:nvSpPr>
        <p:spPr>
          <a:xfrm>
            <a:off x="86495" y="473176"/>
            <a:ext cx="668500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s-MY" sz="900" noProof="1">
                <a:latin typeface="Century Gothic" panose="020B0502020202020204" pitchFamily="34" charset="0"/>
              </a:rPr>
              <a:t>Pelanggan yang dihargai,</a:t>
            </a:r>
          </a:p>
          <a:p>
            <a:pPr algn="just"/>
            <a:endParaRPr lang="ms-MY" sz="400" noProof="1">
              <a:latin typeface="Century Gothic" panose="020B0502020202020204" pitchFamily="34" charset="0"/>
            </a:endParaRPr>
          </a:p>
          <a:p>
            <a:pPr algn="just"/>
            <a:r>
              <a:rPr lang="ms-MY" sz="900" noProof="1">
                <a:latin typeface="Century Gothic" panose="020B0502020202020204" pitchFamily="34" charset="0"/>
              </a:rPr>
              <a:t>Maklum balas anda amat penting bagi kami. Oleh itu, PLANMalaysia ingin mendapatkan maklum balas atau sebarang cadangan daripada anda untuk membantu dalam mempertingkatkan lagi mutu produk dan perkhidmatan kami.</a:t>
            </a:r>
          </a:p>
          <a:p>
            <a:pPr algn="just"/>
            <a:endParaRPr lang="ms-MY" sz="400" noProof="1">
              <a:latin typeface="Century Gothic" panose="020B0502020202020204" pitchFamily="34" charset="0"/>
            </a:endParaRPr>
          </a:p>
          <a:p>
            <a:pPr algn="just"/>
            <a:r>
              <a:rPr lang="ms-MY" sz="900" noProof="1">
                <a:latin typeface="Century Gothic" panose="020B0502020202020204" pitchFamily="34" charset="0"/>
              </a:rPr>
              <a:t>Sila lengkapkan borang ini dan kami akan berusaha untuk memenuhi harapan anda.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E916F7-AAD4-4E17-86DA-CE1A5394CC52}"/>
              </a:ext>
            </a:extLst>
          </p:cNvPr>
          <p:cNvSpPr/>
          <p:nvPr/>
        </p:nvSpPr>
        <p:spPr>
          <a:xfrm>
            <a:off x="86495" y="2043833"/>
            <a:ext cx="6676769" cy="192255"/>
          </a:xfrm>
          <a:prstGeom prst="rect">
            <a:avLst/>
          </a:prstGeom>
          <a:solidFill>
            <a:srgbClr val="3DA148"/>
          </a:solidFill>
          <a:ln>
            <a:solidFill>
              <a:srgbClr val="3DA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ms-MY" sz="1000" b="1" noProof="1">
                <a:latin typeface="Century Gothic" panose="020B0502020202020204" pitchFamily="34" charset="0"/>
              </a:rPr>
              <a:t>2. Maklumat Diri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7902BE-E447-4888-BD0B-C2AE9AAE3078}"/>
              </a:ext>
            </a:extLst>
          </p:cNvPr>
          <p:cNvSpPr txBox="1"/>
          <p:nvPr/>
        </p:nvSpPr>
        <p:spPr>
          <a:xfrm>
            <a:off x="-28472" y="2283379"/>
            <a:ext cx="13826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s-MY" sz="1000" noProof="1">
                <a:latin typeface="Century Gothic" panose="020B0502020202020204" pitchFamily="34" charset="0"/>
              </a:rPr>
              <a:t>	Kategori   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7A0DFBB-BE45-4EC3-938F-EE690465C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28" y="2314331"/>
            <a:ext cx="184316" cy="18431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EE8F628-FC84-476D-9DA5-800CF93D87D1}"/>
              </a:ext>
            </a:extLst>
          </p:cNvPr>
          <p:cNvSpPr/>
          <p:nvPr/>
        </p:nvSpPr>
        <p:spPr>
          <a:xfrm>
            <a:off x="96985" y="1446161"/>
            <a:ext cx="6676769" cy="206336"/>
          </a:xfrm>
          <a:prstGeom prst="rect">
            <a:avLst/>
          </a:prstGeom>
          <a:solidFill>
            <a:srgbClr val="3DA148"/>
          </a:solidFill>
          <a:ln>
            <a:solidFill>
              <a:srgbClr val="3DA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ms-MY" sz="1000" b="1" noProof="1">
                <a:latin typeface="Century Gothic" panose="020B0502020202020204" pitchFamily="34" charset="0"/>
              </a:rPr>
              <a:t>1. Jenis Maklum Balas (Sila tandakan </a:t>
            </a:r>
            <a:r>
              <a:rPr lang="ms-MY" sz="1000" b="1" noProof="1">
                <a:latin typeface="Century Gothic" panose="020B0502020202020204" pitchFamily="34" charset="0"/>
                <a:sym typeface="Symbol" panose="05050102010706020507" pitchFamily="18" charset="2"/>
              </a:rPr>
              <a:t> </a:t>
            </a:r>
            <a:r>
              <a:rPr lang="ms-MY" sz="1000" b="1" noProof="1">
                <a:latin typeface="Century Gothic" panose="020B0502020202020204" pitchFamily="34" charset="0"/>
              </a:rPr>
              <a:t>kotak yang berkenaan)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EEE068-B9A3-45DC-8D5C-E4577BD5F1CB}"/>
              </a:ext>
            </a:extLst>
          </p:cNvPr>
          <p:cNvSpPr txBox="1"/>
          <p:nvPr/>
        </p:nvSpPr>
        <p:spPr>
          <a:xfrm>
            <a:off x="884185" y="1712018"/>
            <a:ext cx="2561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s-MY" sz="1000" b="1" u="sng" noProof="1">
                <a:latin typeface="Century Gothic" panose="020B0502020202020204" pitchFamily="34" charset="0"/>
              </a:rPr>
              <a:t>KEPUASAN PELANGGAN</a:t>
            </a:r>
            <a:r>
              <a:rPr lang="ms-MY" sz="1000" noProof="1">
                <a:latin typeface="Century Gothic" panose="020B0502020202020204" pitchFamily="34" charset="0"/>
              </a:rPr>
              <a:t>	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695428F-7B4C-4EF8-BDB8-0AFB8A65ACF7}"/>
              </a:ext>
            </a:extLst>
          </p:cNvPr>
          <p:cNvSpPr txBox="1"/>
          <p:nvPr/>
        </p:nvSpPr>
        <p:spPr>
          <a:xfrm>
            <a:off x="3859049" y="1712018"/>
            <a:ext cx="26869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1000" b="1" u="sng" noProof="1">
                <a:latin typeface="Century Gothic" panose="020B0502020202020204" pitchFamily="34" charset="0"/>
              </a:rPr>
              <a:t>MAKLUM BALAS PELANGGAN (ADUAN) </a:t>
            </a:r>
            <a:endParaRPr lang="ms-MY" sz="1000" noProof="1">
              <a:latin typeface="Century Gothic" panose="020B0502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D0D842-4F96-4D35-BD9F-3071E0880257}"/>
              </a:ext>
            </a:extLst>
          </p:cNvPr>
          <p:cNvSpPr/>
          <p:nvPr/>
        </p:nvSpPr>
        <p:spPr>
          <a:xfrm>
            <a:off x="65213" y="4321567"/>
            <a:ext cx="4617094" cy="288895"/>
          </a:xfrm>
          <a:prstGeom prst="rect">
            <a:avLst/>
          </a:prstGeom>
          <a:solidFill>
            <a:srgbClr val="3DA148"/>
          </a:solidFill>
          <a:ln>
            <a:solidFill>
              <a:srgbClr val="3DA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/>
            <a:r>
              <a:rPr lang="ms-MY" sz="800" b="1" noProof="1">
                <a:latin typeface="Century Gothic" panose="020B0502020202020204" pitchFamily="34" charset="0"/>
              </a:rPr>
              <a:t>4. Saya berurusan dengan PLANMalaysia untuk Produk/ Perkhidmatan seperti berikut </a:t>
            </a:r>
          </a:p>
          <a:p>
            <a:pPr marL="88900" indent="-88900"/>
            <a:r>
              <a:rPr lang="ms-MY" sz="800" b="1" noProof="1">
                <a:latin typeface="Century Gothic" panose="020B0502020202020204" pitchFamily="34" charset="0"/>
              </a:rPr>
              <a:t>   (</a:t>
            </a:r>
            <a:r>
              <a:rPr lang="ms-MY" sz="800" b="1" i="1" noProof="1">
                <a:latin typeface="Century Gothic" panose="020B0502020202020204" pitchFamily="34" charset="0"/>
              </a:rPr>
              <a:t>Sila tandakan kotak yang berkenaan &amp; *boleh isi lebih dari satu kotak</a:t>
            </a:r>
            <a:r>
              <a:rPr lang="ms-MY" sz="800" b="1" noProof="1"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24EADB7-8555-4205-A3E0-40B414FC4323}"/>
              </a:ext>
            </a:extLst>
          </p:cNvPr>
          <p:cNvSpPr/>
          <p:nvPr/>
        </p:nvSpPr>
        <p:spPr>
          <a:xfrm>
            <a:off x="607633" y="1728740"/>
            <a:ext cx="297985" cy="212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35032F3-530A-49DE-A6B4-423CD371258F}"/>
              </a:ext>
            </a:extLst>
          </p:cNvPr>
          <p:cNvSpPr/>
          <p:nvPr/>
        </p:nvSpPr>
        <p:spPr>
          <a:xfrm>
            <a:off x="3591879" y="1728740"/>
            <a:ext cx="297985" cy="212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F71ED6F-B981-48AF-9D11-15D4A6F98C3E}"/>
              </a:ext>
            </a:extLst>
          </p:cNvPr>
          <p:cNvSpPr/>
          <p:nvPr/>
        </p:nvSpPr>
        <p:spPr>
          <a:xfrm>
            <a:off x="101543" y="6367573"/>
            <a:ext cx="6684261" cy="164843"/>
          </a:xfrm>
          <a:prstGeom prst="rect">
            <a:avLst/>
          </a:prstGeom>
          <a:solidFill>
            <a:srgbClr val="3DA148"/>
          </a:solidFill>
          <a:ln>
            <a:solidFill>
              <a:srgbClr val="3DA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ms-MY" sz="800" b="1" noProof="1">
                <a:latin typeface="Century Gothic" panose="020B0502020202020204" pitchFamily="34" charset="0"/>
              </a:rPr>
              <a:t>5. Sila Berikan Penilaian terhadap perkara berikut. Tandakan kotak dibawah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4045BD9-A307-4FE3-B568-F343610F97AA}"/>
              </a:ext>
            </a:extLst>
          </p:cNvPr>
          <p:cNvSpPr/>
          <p:nvPr/>
        </p:nvSpPr>
        <p:spPr>
          <a:xfrm>
            <a:off x="92129" y="7115254"/>
            <a:ext cx="1709112" cy="26822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82563" lvl="0" indent="-182563">
              <a:lnSpc>
                <a:spcPct val="110000"/>
              </a:lnSpc>
              <a:buFont typeface="+mj-lt"/>
              <a:buAutoNum type="romanLcPeriod"/>
            </a:pPr>
            <a:r>
              <a:rPr lang="ms-MY" sz="900" noProof="1">
                <a:solidFill>
                  <a:prstClr val="black"/>
                </a:solidFill>
                <a:latin typeface="Century Gothic" panose="020B0502020202020204" pitchFamily="34" charset="0"/>
              </a:rPr>
              <a:t>Kesediaan pegawai memberikan perkhidmatan</a:t>
            </a:r>
          </a:p>
          <a:p>
            <a:pPr marL="182563" lvl="0" indent="-182563">
              <a:lnSpc>
                <a:spcPct val="110000"/>
              </a:lnSpc>
              <a:buFont typeface="+mj-lt"/>
              <a:buAutoNum type="romanLcPeriod"/>
            </a:pPr>
            <a:endParaRPr lang="ms-MY" sz="900" noProof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182563" lvl="0" indent="-182563">
              <a:lnSpc>
                <a:spcPct val="110000"/>
              </a:lnSpc>
              <a:buFont typeface="+mj-lt"/>
              <a:buAutoNum type="romanLcPeriod"/>
            </a:pPr>
            <a:r>
              <a:rPr lang="ms-MY" sz="900" noProof="1">
                <a:solidFill>
                  <a:prstClr val="black"/>
                </a:solidFill>
                <a:latin typeface="Century Gothic" panose="020B0502020202020204" pitchFamily="34" charset="0"/>
              </a:rPr>
              <a:t>Layanan pegawai terhadap pelanggan	</a:t>
            </a:r>
          </a:p>
          <a:p>
            <a:pPr marL="182563" lvl="0" indent="-182563">
              <a:lnSpc>
                <a:spcPct val="110000"/>
              </a:lnSpc>
              <a:buFont typeface="+mj-lt"/>
              <a:buAutoNum type="romanLcPeriod"/>
            </a:pPr>
            <a:endParaRPr lang="ms-MY" sz="900" noProof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182563" lvl="0" indent="-182563">
              <a:lnSpc>
                <a:spcPct val="110000"/>
              </a:lnSpc>
              <a:buFont typeface="+mj-lt"/>
              <a:buAutoNum type="romanLcPeriod"/>
            </a:pPr>
            <a:r>
              <a:rPr lang="ms-MY" sz="900" noProof="1">
                <a:solidFill>
                  <a:prstClr val="black"/>
                </a:solidFill>
                <a:latin typeface="Century Gothic" panose="020B0502020202020204" pitchFamily="34" charset="0"/>
              </a:rPr>
              <a:t>Ilmu pengetahuan dan kemahiran pegawai</a:t>
            </a:r>
          </a:p>
          <a:p>
            <a:pPr marL="182563" lvl="0" indent="-182563">
              <a:lnSpc>
                <a:spcPct val="110000"/>
              </a:lnSpc>
              <a:buFont typeface="+mj-lt"/>
              <a:buAutoNum type="romanLcPeriod"/>
            </a:pPr>
            <a:endParaRPr lang="ms-MY" sz="900" noProof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182563" lvl="0" indent="-182563">
              <a:lnSpc>
                <a:spcPct val="110000"/>
              </a:lnSpc>
              <a:buFont typeface="+mj-lt"/>
              <a:buAutoNum type="romanLcPeriod"/>
            </a:pPr>
            <a:r>
              <a:rPr lang="ms-MY" sz="900" noProof="1">
                <a:solidFill>
                  <a:prstClr val="black"/>
                </a:solidFill>
                <a:latin typeface="Century Gothic" panose="020B0502020202020204" pitchFamily="34" charset="0"/>
              </a:rPr>
              <a:t>Produk dan perkhidmatan yang disediakan</a:t>
            </a:r>
          </a:p>
          <a:p>
            <a:pPr marL="182563" lvl="0" indent="-182563">
              <a:lnSpc>
                <a:spcPct val="110000"/>
              </a:lnSpc>
              <a:buFont typeface="+mj-lt"/>
              <a:buAutoNum type="romanLcPeriod"/>
            </a:pPr>
            <a:endParaRPr lang="ms-MY" sz="900" noProof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182563" lvl="0" indent="-182563">
              <a:lnSpc>
                <a:spcPct val="110000"/>
              </a:lnSpc>
              <a:buFont typeface="+mj-lt"/>
              <a:buAutoNum type="romanLcPeriod"/>
            </a:pPr>
            <a:r>
              <a:rPr lang="ms-MY" sz="900" noProof="1">
                <a:solidFill>
                  <a:prstClr val="black"/>
                </a:solidFill>
                <a:latin typeface="Century Gothic" panose="020B0502020202020204" pitchFamily="34" charset="0"/>
              </a:rPr>
              <a:t>Maklumat yang diperolehi lengkap dan mencukupi</a:t>
            </a:r>
          </a:p>
          <a:p>
            <a:pPr marL="182563" lvl="0" indent="-182563">
              <a:lnSpc>
                <a:spcPct val="110000"/>
              </a:lnSpc>
              <a:buFont typeface="+mj-lt"/>
              <a:buAutoNum type="romanLcPeriod"/>
            </a:pPr>
            <a:endParaRPr lang="ms-MY" sz="900" noProof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182563" lvl="0" indent="-182563">
              <a:lnSpc>
                <a:spcPct val="110000"/>
              </a:lnSpc>
              <a:buFont typeface="+mj-lt"/>
              <a:buAutoNum type="romanLcPeriod"/>
            </a:pPr>
            <a:r>
              <a:rPr lang="ms-MY" sz="900" noProof="1">
                <a:solidFill>
                  <a:prstClr val="black"/>
                </a:solidFill>
                <a:latin typeface="Century Gothic" panose="020B0502020202020204" pitchFamily="34" charset="0"/>
              </a:rPr>
              <a:t>Penilaian Keseluruhan Jabatan/Bahagian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73CCD75-CF3A-4FD9-B981-1C039B5EE824}"/>
              </a:ext>
            </a:extLst>
          </p:cNvPr>
          <p:cNvSpPr/>
          <p:nvPr/>
        </p:nvSpPr>
        <p:spPr>
          <a:xfrm>
            <a:off x="4277968" y="6369009"/>
            <a:ext cx="2507836" cy="163407"/>
          </a:xfrm>
          <a:prstGeom prst="rect">
            <a:avLst/>
          </a:prstGeom>
          <a:solidFill>
            <a:srgbClr val="3DA148"/>
          </a:solidFill>
          <a:ln>
            <a:solidFill>
              <a:srgbClr val="3DA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ms-MY" sz="800" b="1" noProof="1">
                <a:latin typeface="Century Gothic" panose="020B0502020202020204" pitchFamily="34" charset="0"/>
              </a:rPr>
              <a:t>6. Cadangan Penambahbaikan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2337741-A560-4C5B-925C-D500BF3E1B2A}"/>
              </a:ext>
            </a:extLst>
          </p:cNvPr>
          <p:cNvSpPr txBox="1"/>
          <p:nvPr/>
        </p:nvSpPr>
        <p:spPr>
          <a:xfrm>
            <a:off x="4229871" y="6622613"/>
            <a:ext cx="2507836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algn="just"/>
            <a:r>
              <a:rPr lang="ms-MY" sz="1050" noProof="1">
                <a:latin typeface="Century Gothic" panose="020B0502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EC3A68E-D76E-4E5D-90F1-F1B998AFD4F2}"/>
              </a:ext>
            </a:extLst>
          </p:cNvPr>
          <p:cNvSpPr txBox="1"/>
          <p:nvPr/>
        </p:nvSpPr>
        <p:spPr>
          <a:xfrm>
            <a:off x="1620313" y="6691935"/>
            <a:ext cx="79554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s-MY" sz="600" b="1" noProof="1">
                <a:latin typeface="Century Gothic" panose="020B0502020202020204" pitchFamily="34" charset="0"/>
              </a:rPr>
              <a:t>CEMERLANG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FE4244F-E40B-44CA-8AFE-29BDED6E9E80}"/>
              </a:ext>
            </a:extLst>
          </p:cNvPr>
          <p:cNvSpPr/>
          <p:nvPr/>
        </p:nvSpPr>
        <p:spPr>
          <a:xfrm>
            <a:off x="2372411" y="7201307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668918F-FAC8-4E96-A976-008FE8FECEEB}"/>
              </a:ext>
            </a:extLst>
          </p:cNvPr>
          <p:cNvSpPr txBox="1"/>
          <p:nvPr/>
        </p:nvSpPr>
        <p:spPr>
          <a:xfrm>
            <a:off x="2217431" y="6691935"/>
            <a:ext cx="53327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s-MY" sz="600" b="1" noProof="1">
                <a:latin typeface="Century Gothic" panose="020B0502020202020204" pitchFamily="34" charset="0"/>
              </a:rPr>
              <a:t>BAIK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F9A1B96-1F39-425A-B776-97E9D24F6755}"/>
              </a:ext>
            </a:extLst>
          </p:cNvPr>
          <p:cNvSpPr/>
          <p:nvPr/>
        </p:nvSpPr>
        <p:spPr>
          <a:xfrm>
            <a:off x="2870646" y="7201307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7E1FD5F-B7DB-41A0-AB42-43A26B53C004}"/>
              </a:ext>
            </a:extLst>
          </p:cNvPr>
          <p:cNvSpPr txBox="1"/>
          <p:nvPr/>
        </p:nvSpPr>
        <p:spPr>
          <a:xfrm>
            <a:off x="2578085" y="6691935"/>
            <a:ext cx="8676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s-MY" sz="600" b="1" noProof="1">
                <a:latin typeface="Century Gothic" panose="020B0502020202020204" pitchFamily="34" charset="0"/>
              </a:rPr>
              <a:t>MEMUASKAN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B7771D0-8985-40E0-961F-EF1A31F4A098}"/>
              </a:ext>
            </a:extLst>
          </p:cNvPr>
          <p:cNvSpPr/>
          <p:nvPr/>
        </p:nvSpPr>
        <p:spPr>
          <a:xfrm>
            <a:off x="3398370" y="7201307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EC85646-E845-4C6C-B116-F6612EDD41F0}"/>
              </a:ext>
            </a:extLst>
          </p:cNvPr>
          <p:cNvSpPr/>
          <p:nvPr/>
        </p:nvSpPr>
        <p:spPr>
          <a:xfrm>
            <a:off x="1259106" y="2319474"/>
            <a:ext cx="296134" cy="1740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8BAC4E9-BA09-411D-ACBD-8B73C1987478}"/>
              </a:ext>
            </a:extLst>
          </p:cNvPr>
          <p:cNvSpPr/>
          <p:nvPr/>
        </p:nvSpPr>
        <p:spPr>
          <a:xfrm>
            <a:off x="2782631" y="2319474"/>
            <a:ext cx="296134" cy="1740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CDA0806-7F97-44E0-859D-B21A73771872}"/>
              </a:ext>
            </a:extLst>
          </p:cNvPr>
          <p:cNvSpPr/>
          <p:nvPr/>
        </p:nvSpPr>
        <p:spPr>
          <a:xfrm>
            <a:off x="4191141" y="2319474"/>
            <a:ext cx="296134" cy="1740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1E40092-FA75-4D6F-B0E3-CCC54C7E6369}"/>
              </a:ext>
            </a:extLst>
          </p:cNvPr>
          <p:cNvSpPr/>
          <p:nvPr/>
        </p:nvSpPr>
        <p:spPr>
          <a:xfrm>
            <a:off x="5385584" y="2314331"/>
            <a:ext cx="281021" cy="1843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DAF91B8-E0E9-43B5-A5EB-D2EBCCEED7A5}"/>
              </a:ext>
            </a:extLst>
          </p:cNvPr>
          <p:cNvSpPr/>
          <p:nvPr/>
        </p:nvSpPr>
        <p:spPr>
          <a:xfrm>
            <a:off x="5622261" y="2291073"/>
            <a:ext cx="11416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Lain-lain : _______</a:t>
            </a:r>
            <a:endParaRPr lang="ms-MY" sz="900" noProof="1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F296F73-E470-4CD9-B261-898C65C716D4}"/>
              </a:ext>
            </a:extLst>
          </p:cNvPr>
          <p:cNvSpPr/>
          <p:nvPr/>
        </p:nvSpPr>
        <p:spPr>
          <a:xfrm>
            <a:off x="1531175" y="2291073"/>
            <a:ext cx="11160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Penjawat Awam</a:t>
            </a:r>
            <a:endParaRPr lang="ms-MY" sz="900" noProof="1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829C063-A933-4E06-9655-B98987C1C221}"/>
              </a:ext>
            </a:extLst>
          </p:cNvPr>
          <p:cNvSpPr/>
          <p:nvPr/>
        </p:nvSpPr>
        <p:spPr>
          <a:xfrm>
            <a:off x="3062576" y="2291073"/>
            <a:ext cx="10262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Pekerja Swasta</a:t>
            </a:r>
            <a:endParaRPr lang="ms-MY" sz="900" noProof="1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64FF46D-AEF1-461B-821B-80157BAFF2FF}"/>
              </a:ext>
            </a:extLst>
          </p:cNvPr>
          <p:cNvSpPr/>
          <p:nvPr/>
        </p:nvSpPr>
        <p:spPr>
          <a:xfrm>
            <a:off x="4454334" y="2291073"/>
            <a:ext cx="5998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Pelajar </a:t>
            </a:r>
            <a:endParaRPr lang="ms-MY" sz="900" noProof="1"/>
          </a:p>
        </p:txBody>
      </p:sp>
      <p:pic>
        <p:nvPicPr>
          <p:cNvPr id="1032" name="Picture 8" descr="Age group - Free people icons">
            <a:extLst>
              <a:ext uri="{FF2B5EF4-FFF2-40B4-BE49-F238E27FC236}">
                <a16:creationId xmlns:a16="http://schemas.microsoft.com/office/drawing/2014/main" id="{4C7413A7-B43A-4CBD-8FC1-99C06275C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06" y="2598653"/>
            <a:ext cx="219960" cy="21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TextBox 89">
            <a:extLst>
              <a:ext uri="{FF2B5EF4-FFF2-40B4-BE49-F238E27FC236}">
                <a16:creationId xmlns:a16="http://schemas.microsoft.com/office/drawing/2014/main" id="{606C39F7-33EE-4E07-B245-24097F760DFF}"/>
              </a:ext>
            </a:extLst>
          </p:cNvPr>
          <p:cNvSpPr txBox="1"/>
          <p:nvPr/>
        </p:nvSpPr>
        <p:spPr>
          <a:xfrm>
            <a:off x="-27597" y="2585523"/>
            <a:ext cx="13124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s-MY" sz="1000" noProof="1">
                <a:latin typeface="Century Gothic" panose="020B0502020202020204" pitchFamily="34" charset="0"/>
              </a:rPr>
              <a:t>	Umur         :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812F2D7-C5A0-43A7-892B-70A303D7E2AB}"/>
              </a:ext>
            </a:extLst>
          </p:cNvPr>
          <p:cNvSpPr/>
          <p:nvPr/>
        </p:nvSpPr>
        <p:spPr>
          <a:xfrm>
            <a:off x="1259106" y="2621618"/>
            <a:ext cx="296134" cy="1740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13DCB26-72B5-4900-99AD-0E12CEBEC1BD}"/>
              </a:ext>
            </a:extLst>
          </p:cNvPr>
          <p:cNvSpPr/>
          <p:nvPr/>
        </p:nvSpPr>
        <p:spPr>
          <a:xfrm>
            <a:off x="2782631" y="2617251"/>
            <a:ext cx="296134" cy="182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9F13B74-3EF4-4FA6-8D41-BBA9B6D8FA5B}"/>
              </a:ext>
            </a:extLst>
          </p:cNvPr>
          <p:cNvSpPr/>
          <p:nvPr/>
        </p:nvSpPr>
        <p:spPr>
          <a:xfrm>
            <a:off x="1536546" y="2593217"/>
            <a:ext cx="78098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  <a:sym typeface="Symbol" panose="05050102010706020507" pitchFamily="18" charset="2"/>
              </a:rPr>
              <a:t></a:t>
            </a:r>
            <a:r>
              <a:rPr lang="ms-MY" sz="900" noProof="1">
                <a:latin typeface="Century Gothic" panose="020B0502020202020204" pitchFamily="34" charset="0"/>
              </a:rPr>
              <a:t> 18 Tahun</a:t>
            </a:r>
            <a:endParaRPr lang="ms-MY" sz="900" noProof="1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434492B-D8E6-41EF-ABED-E9FB99CFF2A1}"/>
              </a:ext>
            </a:extLst>
          </p:cNvPr>
          <p:cNvSpPr/>
          <p:nvPr/>
        </p:nvSpPr>
        <p:spPr>
          <a:xfrm>
            <a:off x="3058662" y="2593217"/>
            <a:ext cx="8515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19-24 Tahun</a:t>
            </a:r>
            <a:endParaRPr lang="ms-MY" sz="900" noProof="1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4DE925B-3CD8-475D-BE2A-E08EF808A5B7}"/>
              </a:ext>
            </a:extLst>
          </p:cNvPr>
          <p:cNvSpPr/>
          <p:nvPr/>
        </p:nvSpPr>
        <p:spPr>
          <a:xfrm>
            <a:off x="4191141" y="2621618"/>
            <a:ext cx="296134" cy="1740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6720F9F-0D51-48F9-B1C8-CE836688FBA6}"/>
              </a:ext>
            </a:extLst>
          </p:cNvPr>
          <p:cNvSpPr/>
          <p:nvPr/>
        </p:nvSpPr>
        <p:spPr>
          <a:xfrm>
            <a:off x="5385584" y="2616475"/>
            <a:ext cx="281021" cy="1843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E8962A7-69DF-4315-A82C-252013358A37}"/>
              </a:ext>
            </a:extLst>
          </p:cNvPr>
          <p:cNvSpPr/>
          <p:nvPr/>
        </p:nvSpPr>
        <p:spPr>
          <a:xfrm>
            <a:off x="5666604" y="2593217"/>
            <a:ext cx="8130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  <a:sym typeface="Symbol" panose="05050102010706020507" pitchFamily="18" charset="2"/>
              </a:rPr>
              <a:t> </a:t>
            </a:r>
            <a:r>
              <a:rPr lang="ms-MY" sz="900" noProof="1">
                <a:latin typeface="Century Gothic" panose="020B0502020202020204" pitchFamily="34" charset="0"/>
              </a:rPr>
              <a:t>55 Tahun </a:t>
            </a:r>
            <a:endParaRPr lang="ms-MY" sz="900" noProof="1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FDD6F1F-19D9-4832-BC61-028B852880E0}"/>
              </a:ext>
            </a:extLst>
          </p:cNvPr>
          <p:cNvSpPr/>
          <p:nvPr/>
        </p:nvSpPr>
        <p:spPr>
          <a:xfrm>
            <a:off x="4433864" y="2593217"/>
            <a:ext cx="8515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25-54 Tahun</a:t>
            </a:r>
            <a:endParaRPr lang="ms-MY" sz="900" noProof="1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DA16569-EDDB-4F52-AF5A-3ED2C7A864BC}"/>
              </a:ext>
            </a:extLst>
          </p:cNvPr>
          <p:cNvSpPr/>
          <p:nvPr/>
        </p:nvSpPr>
        <p:spPr>
          <a:xfrm>
            <a:off x="65404" y="3705138"/>
            <a:ext cx="6676769" cy="204361"/>
          </a:xfrm>
          <a:prstGeom prst="rect">
            <a:avLst/>
          </a:prstGeom>
          <a:solidFill>
            <a:srgbClr val="3DA148"/>
          </a:solidFill>
          <a:ln>
            <a:solidFill>
              <a:srgbClr val="3DA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ms-MY" sz="1000" b="1" noProof="1">
                <a:latin typeface="Century Gothic" panose="020B0502020202020204" pitchFamily="34" charset="0"/>
              </a:rPr>
              <a:t>3. Saya mengenali PLANMalaysia melalui :</a:t>
            </a:r>
            <a:endParaRPr lang="ms-MY" sz="1050" b="1" noProof="1">
              <a:latin typeface="Century Gothic" panose="020B0502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669811" y="4009650"/>
            <a:ext cx="1319959" cy="230832"/>
            <a:chOff x="3750925" y="4154028"/>
            <a:chExt cx="1319959" cy="230832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3B1FD4FC-17EC-4F3E-B206-65924BA64023}"/>
                </a:ext>
              </a:extLst>
            </p:cNvPr>
            <p:cNvSpPr txBox="1"/>
            <p:nvPr/>
          </p:nvSpPr>
          <p:spPr>
            <a:xfrm>
              <a:off x="3990884" y="4154028"/>
              <a:ext cx="1080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ms-MY" sz="900" noProof="1">
                  <a:latin typeface="Century Gothic" panose="020B0502020202020204" pitchFamily="34" charset="0"/>
                </a:rPr>
                <a:t>Jabatan/Agensi 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388D71EA-C23D-4FDA-84E4-665D571B3F0C}"/>
                </a:ext>
              </a:extLst>
            </p:cNvPr>
            <p:cNvSpPr/>
            <p:nvPr/>
          </p:nvSpPr>
          <p:spPr>
            <a:xfrm>
              <a:off x="3750925" y="4160030"/>
              <a:ext cx="296134" cy="1950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ms-MY" sz="1050" noProof="1"/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7FCB4231-A104-4B9A-BEE0-233047A95848}"/>
              </a:ext>
            </a:extLst>
          </p:cNvPr>
          <p:cNvGrpSpPr/>
          <p:nvPr/>
        </p:nvGrpSpPr>
        <p:grpSpPr>
          <a:xfrm>
            <a:off x="1347526" y="4005091"/>
            <a:ext cx="1273303" cy="230832"/>
            <a:chOff x="25013" y="3204483"/>
            <a:chExt cx="1273303" cy="230832"/>
          </a:xfrm>
        </p:grpSpPr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A072A1FF-B994-46E9-A1C9-228FF9ED34C4}"/>
                </a:ext>
              </a:extLst>
            </p:cNvPr>
            <p:cNvSpPr txBox="1"/>
            <p:nvPr/>
          </p:nvSpPr>
          <p:spPr>
            <a:xfrm>
              <a:off x="290221" y="3204483"/>
              <a:ext cx="100809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ms-MY" sz="900" noProof="1">
                  <a:latin typeface="Century Gothic" panose="020B0502020202020204" pitchFamily="34" charset="0"/>
                </a:rPr>
                <a:t>Media Sosial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F07C17D1-DE5A-49D9-9E68-B25F46CD4C36}"/>
                </a:ext>
              </a:extLst>
            </p:cNvPr>
            <p:cNvSpPr/>
            <p:nvPr/>
          </p:nvSpPr>
          <p:spPr>
            <a:xfrm>
              <a:off x="25013" y="3215523"/>
              <a:ext cx="296134" cy="1893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ms-MY" sz="1000" noProof="1"/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92336F4D-3BFF-4B61-A4FE-76B5C7E8DEC2}"/>
              </a:ext>
            </a:extLst>
          </p:cNvPr>
          <p:cNvGrpSpPr/>
          <p:nvPr/>
        </p:nvGrpSpPr>
        <p:grpSpPr>
          <a:xfrm>
            <a:off x="2584286" y="3998668"/>
            <a:ext cx="962550" cy="230832"/>
            <a:chOff x="92486" y="3216937"/>
            <a:chExt cx="962550" cy="230832"/>
          </a:xfrm>
        </p:grpSpPr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5C465219-BB28-461A-90DF-354C293E5A6A}"/>
                </a:ext>
              </a:extLst>
            </p:cNvPr>
            <p:cNvSpPr txBox="1"/>
            <p:nvPr/>
          </p:nvSpPr>
          <p:spPr>
            <a:xfrm>
              <a:off x="355327" y="3216937"/>
              <a:ext cx="69970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ms-MY" sz="900" noProof="1">
                  <a:latin typeface="Century Gothic" panose="020B0502020202020204" pitchFamily="34" charset="0"/>
                </a:rPr>
                <a:t>Pameran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AB8F4546-3EA9-4A68-85CA-B0B06ECC23D3}"/>
                </a:ext>
              </a:extLst>
            </p:cNvPr>
            <p:cNvSpPr/>
            <p:nvPr/>
          </p:nvSpPr>
          <p:spPr>
            <a:xfrm>
              <a:off x="92486" y="3230972"/>
              <a:ext cx="296134" cy="1927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ms-MY" sz="1000" noProof="1"/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E5ADC547-70E0-409B-85B5-DF804B0E8627}"/>
              </a:ext>
            </a:extLst>
          </p:cNvPr>
          <p:cNvGrpSpPr/>
          <p:nvPr/>
        </p:nvGrpSpPr>
        <p:grpSpPr>
          <a:xfrm>
            <a:off x="162936" y="3999038"/>
            <a:ext cx="1286161" cy="230832"/>
            <a:chOff x="91993" y="3213080"/>
            <a:chExt cx="1286161" cy="230832"/>
          </a:xfrm>
        </p:grpSpPr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56093B17-3ADA-4B69-9A34-2A4442EF1C28}"/>
                </a:ext>
              </a:extLst>
            </p:cNvPr>
            <p:cNvSpPr txBox="1"/>
            <p:nvPr/>
          </p:nvSpPr>
          <p:spPr>
            <a:xfrm>
              <a:off x="370059" y="3213080"/>
              <a:ext cx="100809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ms-MY" sz="900" noProof="1">
                  <a:latin typeface="Century Gothic" panose="020B0502020202020204" pitchFamily="34" charset="0"/>
                </a:rPr>
                <a:t>Portal Rasmi</a:t>
              </a: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7B4E2C01-F5BA-4E88-90F8-22786F58B6D9}"/>
                </a:ext>
              </a:extLst>
            </p:cNvPr>
            <p:cNvSpPr/>
            <p:nvPr/>
          </p:nvSpPr>
          <p:spPr>
            <a:xfrm>
              <a:off x="91993" y="3226745"/>
              <a:ext cx="296134" cy="1927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ms-MY" sz="1000" noProof="1"/>
            </a:p>
          </p:txBody>
        </p:sp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474BBE92-5543-4E5B-A893-BA16FF33D7E1}"/>
              </a:ext>
            </a:extLst>
          </p:cNvPr>
          <p:cNvSpPr txBox="1"/>
          <p:nvPr/>
        </p:nvSpPr>
        <p:spPr>
          <a:xfrm>
            <a:off x="5317911" y="4012704"/>
            <a:ext cx="151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s-MY" sz="900" noProof="1">
                <a:latin typeface="Century Gothic" panose="020B0502020202020204" pitchFamily="34" charset="0"/>
              </a:rPr>
              <a:t>Lain-lain :______________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162A0162-0E4D-40C4-A87C-BD4B3B5EC9AE}"/>
              </a:ext>
            </a:extLst>
          </p:cNvPr>
          <p:cNvSpPr/>
          <p:nvPr/>
        </p:nvSpPr>
        <p:spPr>
          <a:xfrm>
            <a:off x="5054178" y="4009650"/>
            <a:ext cx="296134" cy="2043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pic>
        <p:nvPicPr>
          <p:cNvPr id="128" name="Picture 127">
            <a:extLst>
              <a:ext uri="{FF2B5EF4-FFF2-40B4-BE49-F238E27FC236}">
                <a16:creationId xmlns:a16="http://schemas.microsoft.com/office/drawing/2014/main" id="{A43C05D9-241B-4ABC-ABC9-013D5C9A701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47478" y="9226345"/>
            <a:ext cx="198762" cy="208457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24E7BEAB-433C-44CE-A46A-5DD750B067A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49228" y="9436326"/>
            <a:ext cx="195263" cy="195263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15CECAC3-9D2D-462D-84BC-E193CB30F903}"/>
              </a:ext>
            </a:extLst>
          </p:cNvPr>
          <p:cNvSpPr/>
          <p:nvPr/>
        </p:nvSpPr>
        <p:spPr>
          <a:xfrm>
            <a:off x="4682351" y="8973880"/>
            <a:ext cx="2124000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ms-MY" sz="900" noProof="1">
                <a:solidFill>
                  <a:prstClr val="black"/>
                </a:solidFill>
                <a:latin typeface="Century Gothic" panose="020B0502020202020204" pitchFamily="34" charset="0"/>
              </a:rPr>
              <a:t>Nama	: _______________________</a:t>
            </a:r>
            <a:endParaRPr lang="ms-MY" sz="400" noProof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ms-MY" sz="900" noProof="1">
                <a:solidFill>
                  <a:prstClr val="black"/>
                </a:solidFill>
                <a:latin typeface="Century Gothic" panose="020B0502020202020204" pitchFamily="34" charset="0"/>
              </a:rPr>
              <a:t>E-mel	: _______________________</a:t>
            </a:r>
          </a:p>
          <a:p>
            <a:pPr algn="just">
              <a:lnSpc>
                <a:spcPct val="150000"/>
              </a:lnSpc>
            </a:pPr>
            <a:r>
              <a:rPr lang="ms-MY" sz="900" noProof="1">
                <a:solidFill>
                  <a:prstClr val="black"/>
                </a:solidFill>
                <a:latin typeface="Century Gothic" panose="020B0502020202020204" pitchFamily="34" charset="0"/>
              </a:rPr>
              <a:t>No. Tel	: _______________________</a:t>
            </a:r>
          </a:p>
        </p:txBody>
      </p:sp>
      <p:pic>
        <p:nvPicPr>
          <p:cNvPr id="1034" name="Picture 10" descr="Gambar Mesyuarat Ikon Untuk Projek, Clipart Perjumpaan, Ikon Projek, Ikon  Mesyuarat PNG dan Vektor untuk Muat turun Percuma">
            <a:extLst>
              <a:ext uri="{FF2B5EF4-FFF2-40B4-BE49-F238E27FC236}">
                <a16:creationId xmlns:a16="http://schemas.microsoft.com/office/drawing/2014/main" id="{20CF439E-2022-48B0-817D-2B43B586B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75" y="2807548"/>
            <a:ext cx="334496" cy="33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" name="TextBox 133">
            <a:extLst>
              <a:ext uri="{FF2B5EF4-FFF2-40B4-BE49-F238E27FC236}">
                <a16:creationId xmlns:a16="http://schemas.microsoft.com/office/drawing/2014/main" id="{1589105A-A9BD-4688-8E49-004C47ADA1F2}"/>
              </a:ext>
            </a:extLst>
          </p:cNvPr>
          <p:cNvSpPr txBox="1"/>
          <p:nvPr/>
        </p:nvSpPr>
        <p:spPr>
          <a:xfrm>
            <a:off x="-38387" y="2905698"/>
            <a:ext cx="13355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s-MY" sz="1000" noProof="1">
                <a:latin typeface="Century Gothic" panose="020B0502020202020204" pitchFamily="34" charset="0"/>
              </a:rPr>
              <a:t>	Tujuan       :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64A2C504-99FC-48A3-BAAD-EF3FEBD091BE}"/>
              </a:ext>
            </a:extLst>
          </p:cNvPr>
          <p:cNvSpPr/>
          <p:nvPr/>
        </p:nvSpPr>
        <p:spPr>
          <a:xfrm>
            <a:off x="1259106" y="2941793"/>
            <a:ext cx="296134" cy="1740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018D563F-4541-42E5-B774-D0F042207E0F}"/>
              </a:ext>
            </a:extLst>
          </p:cNvPr>
          <p:cNvSpPr/>
          <p:nvPr/>
        </p:nvSpPr>
        <p:spPr>
          <a:xfrm>
            <a:off x="3040291" y="2854845"/>
            <a:ext cx="1234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Publisiti/Pameran/Hebahan</a:t>
            </a:r>
            <a:endParaRPr lang="ms-MY" sz="900" noProof="1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EB9D9A4-532B-4A5B-9692-64E83514EB84}"/>
              </a:ext>
            </a:extLst>
          </p:cNvPr>
          <p:cNvSpPr/>
          <p:nvPr/>
        </p:nvSpPr>
        <p:spPr>
          <a:xfrm>
            <a:off x="2782631" y="2941793"/>
            <a:ext cx="296134" cy="1740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BC5D247-F130-450A-A08A-831C5C82E68A}"/>
              </a:ext>
            </a:extLst>
          </p:cNvPr>
          <p:cNvSpPr/>
          <p:nvPr/>
        </p:nvSpPr>
        <p:spPr>
          <a:xfrm>
            <a:off x="1497817" y="2844966"/>
            <a:ext cx="154508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Mesyuarat/Program (</a:t>
            </a:r>
            <a:r>
              <a:rPr lang="ms-MY" sz="900" i="1" noProof="1">
                <a:latin typeface="Century Gothic" panose="020B0502020202020204" pitchFamily="34" charset="0"/>
              </a:rPr>
              <a:t>FGD,TWG</a:t>
            </a:r>
            <a:r>
              <a:rPr lang="ms-MY" sz="900" noProof="1">
                <a:latin typeface="Century Gothic" panose="020B0502020202020204" pitchFamily="34" charset="0"/>
              </a:rPr>
              <a:t>)</a:t>
            </a:r>
            <a:endParaRPr lang="ms-MY" sz="900" noProof="1"/>
          </a:p>
          <a:p>
            <a:endParaRPr lang="ms-MY" sz="700" noProof="1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DDEDEC7-FE7C-4F0E-9A8B-F469E9F41FEF}"/>
              </a:ext>
            </a:extLst>
          </p:cNvPr>
          <p:cNvSpPr/>
          <p:nvPr/>
        </p:nvSpPr>
        <p:spPr>
          <a:xfrm>
            <a:off x="4191141" y="2941793"/>
            <a:ext cx="296134" cy="1740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6AD885D-828D-4B7B-9571-55CD18D4AEDD}"/>
              </a:ext>
            </a:extLst>
          </p:cNvPr>
          <p:cNvSpPr txBox="1"/>
          <p:nvPr/>
        </p:nvSpPr>
        <p:spPr>
          <a:xfrm>
            <a:off x="437441" y="4681144"/>
            <a:ext cx="1524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Informasi Umum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E8658347-15DA-4533-A559-7CBB738EFF89}"/>
              </a:ext>
            </a:extLst>
          </p:cNvPr>
          <p:cNvSpPr/>
          <p:nvPr/>
        </p:nvSpPr>
        <p:spPr>
          <a:xfrm>
            <a:off x="143523" y="4663531"/>
            <a:ext cx="296134" cy="2623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00" noProof="1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3999181-FF5B-438B-8F5D-1BAF675199B1}"/>
              </a:ext>
            </a:extLst>
          </p:cNvPr>
          <p:cNvSpPr txBox="1"/>
          <p:nvPr/>
        </p:nvSpPr>
        <p:spPr>
          <a:xfrm>
            <a:off x="436947" y="4931866"/>
            <a:ext cx="1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Perolehan dan Pelantikan Perunding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6810FA60-8AE4-4FB6-BF5A-4FF6CE7A837B}"/>
              </a:ext>
            </a:extLst>
          </p:cNvPr>
          <p:cNvSpPr/>
          <p:nvPr/>
        </p:nvSpPr>
        <p:spPr>
          <a:xfrm>
            <a:off x="143523" y="4992077"/>
            <a:ext cx="296134" cy="2623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00" noProof="1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F399AC98-AAFC-476D-9AD4-64001665C697}"/>
              </a:ext>
            </a:extLst>
          </p:cNvPr>
          <p:cNvSpPr txBox="1"/>
          <p:nvPr/>
        </p:nvSpPr>
        <p:spPr>
          <a:xfrm>
            <a:off x="445123" y="5274022"/>
            <a:ext cx="1524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Maklumat Guna Tanah </a:t>
            </a:r>
            <a:r>
              <a:rPr lang="ms-MY" sz="900" i="1" noProof="1">
                <a:latin typeface="Century Gothic" panose="020B0502020202020204" pitchFamily="34" charset="0"/>
              </a:rPr>
              <a:t>(Geo Spatial)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471466B-7485-4371-8A09-236624C2E14A}"/>
              </a:ext>
            </a:extLst>
          </p:cNvPr>
          <p:cNvSpPr/>
          <p:nvPr/>
        </p:nvSpPr>
        <p:spPr>
          <a:xfrm>
            <a:off x="143523" y="5327254"/>
            <a:ext cx="296134" cy="2623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00" noProof="1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0A16FEB-2061-49CB-A8C9-CD7DB26ABB22}"/>
              </a:ext>
            </a:extLst>
          </p:cNvPr>
          <p:cNvSpPr txBox="1"/>
          <p:nvPr/>
        </p:nvSpPr>
        <p:spPr>
          <a:xfrm>
            <a:off x="440004" y="5608193"/>
            <a:ext cx="19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Khidmat Nasihat Perancangan dan Perundangan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801AA23D-06B0-4AE0-89E5-4B2466673269}"/>
              </a:ext>
            </a:extLst>
          </p:cNvPr>
          <p:cNvSpPr/>
          <p:nvPr/>
        </p:nvSpPr>
        <p:spPr>
          <a:xfrm>
            <a:off x="143523" y="5657463"/>
            <a:ext cx="296134" cy="2623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00" noProof="1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680C518-0781-441B-8C75-A2F2C2EC562F}"/>
              </a:ext>
            </a:extLst>
          </p:cNvPr>
          <p:cNvSpPr txBox="1"/>
          <p:nvPr/>
        </p:nvSpPr>
        <p:spPr>
          <a:xfrm>
            <a:off x="440057" y="5932574"/>
            <a:ext cx="16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Garis Panduan, Piawaian dan Manual Perancangan 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19D740AA-87C9-4F73-A4CF-EBE66DB5CEC9}"/>
              </a:ext>
            </a:extLst>
          </p:cNvPr>
          <p:cNvSpPr/>
          <p:nvPr/>
        </p:nvSpPr>
        <p:spPr>
          <a:xfrm>
            <a:off x="143523" y="5993389"/>
            <a:ext cx="296134" cy="2623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00" noProof="1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AE3E0751-8038-427C-86FB-2FBAAF8C8EB0}"/>
              </a:ext>
            </a:extLst>
          </p:cNvPr>
          <p:cNvSpPr txBox="1"/>
          <p:nvPr/>
        </p:nvSpPr>
        <p:spPr>
          <a:xfrm>
            <a:off x="2645283" y="4631881"/>
            <a:ext cx="1524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Maklumat Hebahan dan Promosi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937C2833-D40A-40B9-A024-BFC8E968C598}"/>
              </a:ext>
            </a:extLst>
          </p:cNvPr>
          <p:cNvSpPr/>
          <p:nvPr/>
        </p:nvSpPr>
        <p:spPr>
          <a:xfrm>
            <a:off x="2347989" y="4668010"/>
            <a:ext cx="296134" cy="2623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00" noProof="1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5AAEE7AB-F58D-48EB-A1F4-D9068D47580B}"/>
              </a:ext>
            </a:extLst>
          </p:cNvPr>
          <p:cNvSpPr txBox="1"/>
          <p:nvPr/>
        </p:nvSpPr>
        <p:spPr>
          <a:xfrm>
            <a:off x="2634076" y="5937342"/>
            <a:ext cx="1819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Lain-lain </a:t>
            </a:r>
          </a:p>
          <a:p>
            <a:r>
              <a:rPr lang="ms-MY" sz="900" noProof="1">
                <a:latin typeface="Century Gothic" panose="020B0502020202020204" pitchFamily="34" charset="0"/>
              </a:rPr>
              <a:t>Nyatakan : _________________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F63EDFEE-80F9-4BC3-B6F4-189BC86DBC95}"/>
              </a:ext>
            </a:extLst>
          </p:cNvPr>
          <p:cNvSpPr/>
          <p:nvPr/>
        </p:nvSpPr>
        <p:spPr>
          <a:xfrm>
            <a:off x="2347989" y="4992077"/>
            <a:ext cx="296134" cy="2623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00" noProof="1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260D05D8-7FED-4562-8084-A6506EEF593A}"/>
              </a:ext>
            </a:extLst>
          </p:cNvPr>
          <p:cNvSpPr/>
          <p:nvPr/>
        </p:nvSpPr>
        <p:spPr>
          <a:xfrm>
            <a:off x="2347989" y="5657463"/>
            <a:ext cx="296134" cy="2623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00" noProof="1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8FFC52E5-B4AF-42C6-8FA9-C1DF4222681E}"/>
              </a:ext>
            </a:extLst>
          </p:cNvPr>
          <p:cNvSpPr/>
          <p:nvPr/>
        </p:nvSpPr>
        <p:spPr>
          <a:xfrm>
            <a:off x="2347989" y="5327254"/>
            <a:ext cx="296134" cy="2623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00" noProof="1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E575758B-4372-4F5A-8E92-C69ACA6D3B0D}"/>
              </a:ext>
            </a:extLst>
          </p:cNvPr>
          <p:cNvSpPr/>
          <p:nvPr/>
        </p:nvSpPr>
        <p:spPr>
          <a:xfrm>
            <a:off x="2347989" y="5993389"/>
            <a:ext cx="296134" cy="2623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00" noProof="1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023BFDD1-C555-4EB1-812E-29DBC82DF83B}"/>
              </a:ext>
            </a:extLst>
          </p:cNvPr>
          <p:cNvSpPr txBox="1"/>
          <p:nvPr/>
        </p:nvSpPr>
        <p:spPr>
          <a:xfrm>
            <a:off x="2645282" y="4948423"/>
            <a:ext cx="204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Rancangan Pemajuan </a:t>
            </a:r>
          </a:p>
          <a:p>
            <a:r>
              <a:rPr lang="ms-MY" sz="900" noProof="1">
                <a:latin typeface="Century Gothic" panose="020B0502020202020204" pitchFamily="34" charset="0"/>
              </a:rPr>
              <a:t>(RS, RTD, RKK </a:t>
            </a:r>
            <a:r>
              <a:rPr lang="ms-MY" sz="900" i="1" noProof="1">
                <a:latin typeface="Century Gothic" panose="020B0502020202020204" pitchFamily="34" charset="0"/>
              </a:rPr>
              <a:t>dll.</a:t>
            </a:r>
            <a:r>
              <a:rPr lang="ms-MY" sz="900" noProof="1">
                <a:latin typeface="Century Gothic" panose="020B0502020202020204" pitchFamily="34" charset="0"/>
              </a:rPr>
              <a:t>) 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4626FC5-7A95-46A2-8F08-75E0C3F6227C}"/>
              </a:ext>
            </a:extLst>
          </p:cNvPr>
          <p:cNvSpPr/>
          <p:nvPr/>
        </p:nvSpPr>
        <p:spPr>
          <a:xfrm>
            <a:off x="5385584" y="2936650"/>
            <a:ext cx="281021" cy="1843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776D268-4417-4AB0-B5C3-6F58CCD09C3C}"/>
              </a:ext>
            </a:extLst>
          </p:cNvPr>
          <p:cNvSpPr/>
          <p:nvPr/>
        </p:nvSpPr>
        <p:spPr>
          <a:xfrm>
            <a:off x="5622261" y="2913392"/>
            <a:ext cx="1188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Lain-lain: ________</a:t>
            </a:r>
            <a:endParaRPr lang="ms-MY" sz="900" noProof="1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6A84B47-B165-4CB4-8317-4EBC551F96AE}"/>
              </a:ext>
            </a:extLst>
          </p:cNvPr>
          <p:cNvSpPr/>
          <p:nvPr/>
        </p:nvSpPr>
        <p:spPr>
          <a:xfrm>
            <a:off x="4439507" y="2844142"/>
            <a:ext cx="996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Permohonan Data </a:t>
            </a:r>
            <a:endParaRPr lang="ms-MY" sz="900" noProof="1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BD0795DC-09F7-48B3-8732-EB9BF199FD19}"/>
              </a:ext>
            </a:extLst>
          </p:cNvPr>
          <p:cNvSpPr txBox="1"/>
          <p:nvPr/>
        </p:nvSpPr>
        <p:spPr>
          <a:xfrm>
            <a:off x="2645282" y="5282034"/>
            <a:ext cx="204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Inisiatif Perancangan </a:t>
            </a:r>
          </a:p>
          <a:p>
            <a:r>
              <a:rPr lang="ms-MY" sz="900" noProof="1">
                <a:latin typeface="Century Gothic" panose="020B0502020202020204" pitchFamily="34" charset="0"/>
              </a:rPr>
              <a:t>(</a:t>
            </a:r>
            <a:r>
              <a:rPr lang="ms-MY" sz="900" i="1" noProof="1">
                <a:latin typeface="Century Gothic" panose="020B0502020202020204" pitchFamily="34" charset="0"/>
              </a:rPr>
              <a:t>Smart City, MUO</a:t>
            </a:r>
            <a:r>
              <a:rPr lang="ms-MY" sz="900" noProof="1">
                <a:latin typeface="Century Gothic" panose="020B0502020202020204" pitchFamily="34" charset="0"/>
              </a:rPr>
              <a:t> </a:t>
            </a:r>
            <a:r>
              <a:rPr lang="ms-MY" sz="900" i="1" noProof="1">
                <a:latin typeface="Century Gothic" panose="020B0502020202020204" pitchFamily="34" charset="0"/>
              </a:rPr>
              <a:t>dll.</a:t>
            </a:r>
            <a:r>
              <a:rPr lang="ms-MY" sz="900" noProof="1">
                <a:latin typeface="Century Gothic" panose="020B0502020202020204" pitchFamily="34" charset="0"/>
              </a:rPr>
              <a:t>) 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7EB4297-A3EF-46EB-A1B5-296626A9E355}"/>
              </a:ext>
            </a:extLst>
          </p:cNvPr>
          <p:cNvSpPr txBox="1"/>
          <p:nvPr/>
        </p:nvSpPr>
        <p:spPr>
          <a:xfrm>
            <a:off x="2634075" y="5602107"/>
            <a:ext cx="2082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Penerbitan Jabatan (Buletin, Monograf, RFN, DPN, DPF, RW </a:t>
            </a:r>
            <a:r>
              <a:rPr lang="ms-MY" sz="900" i="1" noProof="1">
                <a:latin typeface="Century Gothic" panose="020B0502020202020204" pitchFamily="34" charset="0"/>
              </a:rPr>
              <a:t>dll.</a:t>
            </a:r>
            <a:r>
              <a:rPr lang="ms-MY" sz="900" noProof="1">
                <a:latin typeface="Century Gothic" panose="020B0502020202020204" pitchFamily="34" charset="0"/>
              </a:rPr>
              <a:t>)</a:t>
            </a:r>
          </a:p>
        </p:txBody>
      </p:sp>
      <p:pic>
        <p:nvPicPr>
          <p:cNvPr id="3" name="Graphic 2" descr="Grinning face with no fill">
            <a:extLst>
              <a:ext uri="{FF2B5EF4-FFF2-40B4-BE49-F238E27FC236}">
                <a16:creationId xmlns:a16="http://schemas.microsoft.com/office/drawing/2014/main" id="{17E3684B-2715-4BCB-8193-3E75454E38D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74788" y="6877166"/>
            <a:ext cx="286235" cy="286235"/>
          </a:xfrm>
          <a:prstGeom prst="rect">
            <a:avLst/>
          </a:prstGeom>
        </p:spPr>
      </p:pic>
      <p:pic>
        <p:nvPicPr>
          <p:cNvPr id="10" name="Graphic 9" descr="Smiling face with no fill">
            <a:extLst>
              <a:ext uri="{FF2B5EF4-FFF2-40B4-BE49-F238E27FC236}">
                <a16:creationId xmlns:a16="http://schemas.microsoft.com/office/drawing/2014/main" id="{33FADFA8-6C0C-40ED-8BD2-89503154C53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370505" y="6877166"/>
            <a:ext cx="286234" cy="286234"/>
          </a:xfrm>
          <a:prstGeom prst="rect">
            <a:avLst/>
          </a:prstGeom>
        </p:spPr>
      </p:pic>
      <p:pic>
        <p:nvPicPr>
          <p:cNvPr id="14" name="Graphic 13" descr="Neutral face with no fill">
            <a:extLst>
              <a:ext uri="{FF2B5EF4-FFF2-40B4-BE49-F238E27FC236}">
                <a16:creationId xmlns:a16="http://schemas.microsoft.com/office/drawing/2014/main" id="{5541A691-CA98-4190-98EC-88EA5D70785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861471" y="6877166"/>
            <a:ext cx="286234" cy="286234"/>
          </a:xfrm>
          <a:prstGeom prst="rect">
            <a:avLst/>
          </a:prstGeom>
        </p:spPr>
      </p:pic>
      <p:sp>
        <p:nvSpPr>
          <p:cNvPr id="149" name="Rectangle 148">
            <a:extLst>
              <a:ext uri="{FF2B5EF4-FFF2-40B4-BE49-F238E27FC236}">
                <a16:creationId xmlns:a16="http://schemas.microsoft.com/office/drawing/2014/main" id="{B53FCABD-724B-4E12-A151-744C9F702E26}"/>
              </a:ext>
            </a:extLst>
          </p:cNvPr>
          <p:cNvSpPr/>
          <p:nvPr/>
        </p:nvSpPr>
        <p:spPr>
          <a:xfrm>
            <a:off x="4583833" y="4321887"/>
            <a:ext cx="2160000" cy="288576"/>
          </a:xfrm>
          <a:prstGeom prst="rect">
            <a:avLst/>
          </a:prstGeom>
          <a:solidFill>
            <a:srgbClr val="3DA148"/>
          </a:solidFill>
          <a:ln>
            <a:solidFill>
              <a:srgbClr val="3DA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s-MY" sz="800" b="1" noProof="1">
                <a:latin typeface="Century Gothic" panose="020B0502020202020204" pitchFamily="34" charset="0"/>
              </a:rPr>
              <a:t>Anda juga boleh mengimbas </a:t>
            </a:r>
            <a:r>
              <a:rPr lang="ms-MY" sz="800" b="1" i="1" noProof="1">
                <a:latin typeface="Century Gothic" panose="020B0502020202020204" pitchFamily="34" charset="0"/>
              </a:rPr>
              <a:t>QR Code </a:t>
            </a:r>
            <a:r>
              <a:rPr lang="ms-MY" sz="800" b="1" noProof="1">
                <a:latin typeface="Century Gothic" panose="020B0502020202020204" pitchFamily="34" charset="0"/>
              </a:rPr>
              <a:t>untuk mengisi borong secara atas talian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00FA35D8-7476-4A59-9CA6-B3622D069EAA}"/>
              </a:ext>
            </a:extLst>
          </p:cNvPr>
          <p:cNvSpPr/>
          <p:nvPr/>
        </p:nvSpPr>
        <p:spPr>
          <a:xfrm>
            <a:off x="4648813" y="4331150"/>
            <a:ext cx="2088000" cy="1970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noProof="1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A32361C2-C625-4837-82C3-A8A92E10441C}"/>
              </a:ext>
            </a:extLst>
          </p:cNvPr>
          <p:cNvSpPr/>
          <p:nvPr/>
        </p:nvSpPr>
        <p:spPr>
          <a:xfrm>
            <a:off x="85266" y="3295656"/>
            <a:ext cx="6652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900" noProof="1">
                <a:latin typeface="Century Gothic" panose="020B0502020202020204" pitchFamily="34" charset="0"/>
              </a:rPr>
              <a:t>Nyatakan  Mesyuarat/ Program : ________________________________________________________________________________</a:t>
            </a:r>
            <a:endParaRPr lang="ms-MY" sz="900" noProof="1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FE4244F-E40B-44CA-8AFE-29BDED6E9E80}"/>
              </a:ext>
            </a:extLst>
          </p:cNvPr>
          <p:cNvSpPr/>
          <p:nvPr/>
        </p:nvSpPr>
        <p:spPr>
          <a:xfrm>
            <a:off x="2372411" y="7645341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F9A1B96-1F39-425A-B776-97E9D24F6755}"/>
              </a:ext>
            </a:extLst>
          </p:cNvPr>
          <p:cNvSpPr/>
          <p:nvPr/>
        </p:nvSpPr>
        <p:spPr>
          <a:xfrm>
            <a:off x="2870646" y="7645341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5B7771D0-8985-40E0-961F-EF1A31F4A098}"/>
              </a:ext>
            </a:extLst>
          </p:cNvPr>
          <p:cNvSpPr/>
          <p:nvPr/>
        </p:nvSpPr>
        <p:spPr>
          <a:xfrm>
            <a:off x="3398370" y="7645341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5FE4244F-E40B-44CA-8AFE-29BDED6E9E80}"/>
              </a:ext>
            </a:extLst>
          </p:cNvPr>
          <p:cNvSpPr/>
          <p:nvPr/>
        </p:nvSpPr>
        <p:spPr>
          <a:xfrm>
            <a:off x="2372411" y="8091973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F9A1B96-1F39-425A-B776-97E9D24F6755}"/>
              </a:ext>
            </a:extLst>
          </p:cNvPr>
          <p:cNvSpPr/>
          <p:nvPr/>
        </p:nvSpPr>
        <p:spPr>
          <a:xfrm>
            <a:off x="2870646" y="8091973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B7771D0-8985-40E0-961F-EF1A31F4A098}"/>
              </a:ext>
            </a:extLst>
          </p:cNvPr>
          <p:cNvSpPr/>
          <p:nvPr/>
        </p:nvSpPr>
        <p:spPr>
          <a:xfrm>
            <a:off x="3398370" y="8091973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5FE4244F-E40B-44CA-8AFE-29BDED6E9E80}"/>
              </a:ext>
            </a:extLst>
          </p:cNvPr>
          <p:cNvSpPr/>
          <p:nvPr/>
        </p:nvSpPr>
        <p:spPr>
          <a:xfrm>
            <a:off x="2372411" y="8538476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8F9A1B96-1F39-425A-B776-97E9D24F6755}"/>
              </a:ext>
            </a:extLst>
          </p:cNvPr>
          <p:cNvSpPr/>
          <p:nvPr/>
        </p:nvSpPr>
        <p:spPr>
          <a:xfrm>
            <a:off x="2870646" y="8538476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5B7771D0-8985-40E0-961F-EF1A31F4A098}"/>
              </a:ext>
            </a:extLst>
          </p:cNvPr>
          <p:cNvSpPr/>
          <p:nvPr/>
        </p:nvSpPr>
        <p:spPr>
          <a:xfrm>
            <a:off x="3398370" y="8538476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5FE4244F-E40B-44CA-8AFE-29BDED6E9E80}"/>
              </a:ext>
            </a:extLst>
          </p:cNvPr>
          <p:cNvSpPr/>
          <p:nvPr/>
        </p:nvSpPr>
        <p:spPr>
          <a:xfrm>
            <a:off x="2372411" y="8982510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8F9A1B96-1F39-425A-B776-97E9D24F6755}"/>
              </a:ext>
            </a:extLst>
          </p:cNvPr>
          <p:cNvSpPr/>
          <p:nvPr/>
        </p:nvSpPr>
        <p:spPr>
          <a:xfrm>
            <a:off x="2870646" y="8982510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5B7771D0-8985-40E0-961F-EF1A31F4A098}"/>
              </a:ext>
            </a:extLst>
          </p:cNvPr>
          <p:cNvSpPr/>
          <p:nvPr/>
        </p:nvSpPr>
        <p:spPr>
          <a:xfrm>
            <a:off x="3398370" y="8982510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5FE4244F-E40B-44CA-8AFE-29BDED6E9E80}"/>
              </a:ext>
            </a:extLst>
          </p:cNvPr>
          <p:cNvSpPr/>
          <p:nvPr/>
        </p:nvSpPr>
        <p:spPr>
          <a:xfrm>
            <a:off x="2372411" y="9429142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F9A1B96-1F39-425A-B776-97E9D24F6755}"/>
              </a:ext>
            </a:extLst>
          </p:cNvPr>
          <p:cNvSpPr/>
          <p:nvPr/>
        </p:nvSpPr>
        <p:spPr>
          <a:xfrm>
            <a:off x="2870646" y="9429142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5B7771D0-8985-40E0-961F-EF1A31F4A098}"/>
              </a:ext>
            </a:extLst>
          </p:cNvPr>
          <p:cNvSpPr/>
          <p:nvPr/>
        </p:nvSpPr>
        <p:spPr>
          <a:xfrm>
            <a:off x="3398370" y="9429142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cxnSp>
        <p:nvCxnSpPr>
          <p:cNvPr id="16" name="Straight Connector 15"/>
          <p:cNvCxnSpPr/>
          <p:nvPr/>
        </p:nvCxnSpPr>
        <p:spPr>
          <a:xfrm>
            <a:off x="4326296" y="6562163"/>
            <a:ext cx="0" cy="1152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>
            <a:extLst>
              <a:ext uri="{FF2B5EF4-FFF2-40B4-BE49-F238E27FC236}">
                <a16:creationId xmlns:a16="http://schemas.microsoft.com/office/drawing/2014/main" id="{5FE4244F-E40B-44CA-8AFE-29BDED6E9E80}"/>
              </a:ext>
            </a:extLst>
          </p:cNvPr>
          <p:cNvSpPr/>
          <p:nvPr/>
        </p:nvSpPr>
        <p:spPr>
          <a:xfrm>
            <a:off x="1872761" y="7201307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5FE4244F-E40B-44CA-8AFE-29BDED6E9E80}"/>
              </a:ext>
            </a:extLst>
          </p:cNvPr>
          <p:cNvSpPr/>
          <p:nvPr/>
        </p:nvSpPr>
        <p:spPr>
          <a:xfrm>
            <a:off x="1872761" y="7645341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5FE4244F-E40B-44CA-8AFE-29BDED6E9E80}"/>
              </a:ext>
            </a:extLst>
          </p:cNvPr>
          <p:cNvSpPr/>
          <p:nvPr/>
        </p:nvSpPr>
        <p:spPr>
          <a:xfrm>
            <a:off x="1872761" y="8091973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5FE4244F-E40B-44CA-8AFE-29BDED6E9E80}"/>
              </a:ext>
            </a:extLst>
          </p:cNvPr>
          <p:cNvSpPr/>
          <p:nvPr/>
        </p:nvSpPr>
        <p:spPr>
          <a:xfrm>
            <a:off x="1872761" y="8538476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5FE4244F-E40B-44CA-8AFE-29BDED6E9E80}"/>
              </a:ext>
            </a:extLst>
          </p:cNvPr>
          <p:cNvSpPr/>
          <p:nvPr/>
        </p:nvSpPr>
        <p:spPr>
          <a:xfrm>
            <a:off x="1872761" y="8982510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5FE4244F-E40B-44CA-8AFE-29BDED6E9E80}"/>
              </a:ext>
            </a:extLst>
          </p:cNvPr>
          <p:cNvSpPr/>
          <p:nvPr/>
        </p:nvSpPr>
        <p:spPr>
          <a:xfrm>
            <a:off x="1872761" y="9429142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2EC3A68E-D76E-4E5D-90F1-F1B998AFD4F2}"/>
              </a:ext>
            </a:extLst>
          </p:cNvPr>
          <p:cNvSpPr txBox="1"/>
          <p:nvPr/>
        </p:nvSpPr>
        <p:spPr>
          <a:xfrm>
            <a:off x="3155616" y="6599602"/>
            <a:ext cx="771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s-MY" sz="600" b="1" noProof="1">
                <a:latin typeface="Century Gothic" panose="020B0502020202020204" pitchFamily="34" charset="0"/>
              </a:rPr>
              <a:t>TIDAK </a:t>
            </a:r>
          </a:p>
          <a:p>
            <a:pPr algn="ctr"/>
            <a:r>
              <a:rPr lang="ms-MY" sz="600" b="1" noProof="1">
                <a:latin typeface="Century Gothic" panose="020B0502020202020204" pitchFamily="34" charset="0"/>
              </a:rPr>
              <a:t>MEMUASKAN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173CCD75-CF3A-4FD9-B981-1C039B5EE824}"/>
              </a:ext>
            </a:extLst>
          </p:cNvPr>
          <p:cNvSpPr/>
          <p:nvPr/>
        </p:nvSpPr>
        <p:spPr>
          <a:xfrm>
            <a:off x="4277968" y="7769421"/>
            <a:ext cx="2507836" cy="180000"/>
          </a:xfrm>
          <a:prstGeom prst="rect">
            <a:avLst/>
          </a:prstGeom>
          <a:solidFill>
            <a:srgbClr val="3DA148"/>
          </a:solidFill>
          <a:ln>
            <a:solidFill>
              <a:srgbClr val="3DA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ms-MY" sz="800" b="1" noProof="1">
                <a:latin typeface="Century Gothic" panose="020B0502020202020204" pitchFamily="34" charset="0"/>
              </a:rPr>
              <a:t>7. Maklum Balas Pelanggan (Aduan)</a:t>
            </a:r>
          </a:p>
        </p:txBody>
      </p:sp>
      <p:cxnSp>
        <p:nvCxnSpPr>
          <p:cNvPr id="171" name="Straight Connector 170"/>
          <p:cNvCxnSpPr/>
          <p:nvPr/>
        </p:nvCxnSpPr>
        <p:spPr>
          <a:xfrm>
            <a:off x="4326296" y="8014114"/>
            <a:ext cx="0" cy="1656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Person Icon, Transparent Person.PNG Images &amp; Vector - FreeIcons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62975" y="8997000"/>
            <a:ext cx="167768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" name="Rectangle 144">
            <a:extLst>
              <a:ext uri="{FF2B5EF4-FFF2-40B4-BE49-F238E27FC236}">
                <a16:creationId xmlns:a16="http://schemas.microsoft.com/office/drawing/2014/main" id="{5B7771D0-8985-40E0-961F-EF1A31F4A098}"/>
              </a:ext>
            </a:extLst>
          </p:cNvPr>
          <p:cNvSpPr/>
          <p:nvPr/>
        </p:nvSpPr>
        <p:spPr>
          <a:xfrm>
            <a:off x="3905889" y="7201307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5B7771D0-8985-40E0-961F-EF1A31F4A098}"/>
              </a:ext>
            </a:extLst>
          </p:cNvPr>
          <p:cNvSpPr/>
          <p:nvPr/>
        </p:nvSpPr>
        <p:spPr>
          <a:xfrm>
            <a:off x="3905889" y="7645341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5B7771D0-8985-40E0-961F-EF1A31F4A098}"/>
              </a:ext>
            </a:extLst>
          </p:cNvPr>
          <p:cNvSpPr/>
          <p:nvPr/>
        </p:nvSpPr>
        <p:spPr>
          <a:xfrm>
            <a:off x="3905889" y="8091973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5B7771D0-8985-40E0-961F-EF1A31F4A098}"/>
              </a:ext>
            </a:extLst>
          </p:cNvPr>
          <p:cNvSpPr/>
          <p:nvPr/>
        </p:nvSpPr>
        <p:spPr>
          <a:xfrm>
            <a:off x="3905889" y="8538476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5B7771D0-8985-40E0-961F-EF1A31F4A098}"/>
              </a:ext>
            </a:extLst>
          </p:cNvPr>
          <p:cNvSpPr/>
          <p:nvPr/>
        </p:nvSpPr>
        <p:spPr>
          <a:xfrm>
            <a:off x="3905889" y="8982510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B7771D0-8985-40E0-961F-EF1A31F4A098}"/>
              </a:ext>
            </a:extLst>
          </p:cNvPr>
          <p:cNvSpPr/>
          <p:nvPr/>
        </p:nvSpPr>
        <p:spPr>
          <a:xfrm>
            <a:off x="3905889" y="9429142"/>
            <a:ext cx="288000" cy="181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050" noProof="1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2EC3A68E-D76E-4E5D-90F1-F1B998AFD4F2}"/>
              </a:ext>
            </a:extLst>
          </p:cNvPr>
          <p:cNvSpPr txBox="1"/>
          <p:nvPr/>
        </p:nvSpPr>
        <p:spPr>
          <a:xfrm>
            <a:off x="3713626" y="6599602"/>
            <a:ext cx="6796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s-MY" sz="600" b="1" noProof="1">
                <a:latin typeface="Century Gothic" panose="020B0502020202020204" pitchFamily="34" charset="0"/>
              </a:rPr>
              <a:t>TIDAK </a:t>
            </a:r>
          </a:p>
          <a:p>
            <a:pPr algn="ctr"/>
            <a:r>
              <a:rPr lang="ms-MY" sz="600" b="1" noProof="1">
                <a:latin typeface="Century Gothic" panose="020B0502020202020204" pitchFamily="34" charset="0"/>
              </a:rPr>
              <a:t>BERKAITAN</a:t>
            </a:r>
          </a:p>
        </p:txBody>
      </p:sp>
      <p:pic>
        <p:nvPicPr>
          <p:cNvPr id="176" name="Picture 2" descr="Emotions, interface, head, faces, emoticons, Gestures, meh ic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288" y="6904462"/>
            <a:ext cx="230977" cy="23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miley Face Scale Images – Browse 4,005 Stock Photos, Vectors, and Video |  Adobe Stock"/>
          <p:cNvPicPr>
            <a:picLocks noChangeAspect="1" noChangeArrowheads="1"/>
          </p:cNvPicPr>
          <p:nvPr/>
        </p:nvPicPr>
        <p:blipFill rotWithShape="1"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27" t="14298" r="3598" b="16204"/>
          <a:stretch/>
        </p:blipFill>
        <p:spPr bwMode="auto">
          <a:xfrm>
            <a:off x="3419080" y="689395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872874" y="4639167"/>
            <a:ext cx="1645765" cy="1645765"/>
          </a:xfrm>
          <a:prstGeom prst="rect">
            <a:avLst/>
          </a:prstGeom>
        </p:spPr>
      </p:pic>
      <p:sp>
        <p:nvSpPr>
          <p:cNvPr id="178" name="Rectangle 177">
            <a:extLst>
              <a:ext uri="{FF2B5EF4-FFF2-40B4-BE49-F238E27FC236}">
                <a16:creationId xmlns:a16="http://schemas.microsoft.com/office/drawing/2014/main" id="{EE8962A7-69DF-4315-A82C-252013358A37}"/>
              </a:ext>
            </a:extLst>
          </p:cNvPr>
          <p:cNvSpPr/>
          <p:nvPr/>
        </p:nvSpPr>
        <p:spPr>
          <a:xfrm>
            <a:off x="5317911" y="5303828"/>
            <a:ext cx="694421" cy="230832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ms-MY" sz="900" b="1" noProof="1">
                <a:latin typeface="Century Gothic" panose="020B0502020202020204" pitchFamily="34" charset="0"/>
                <a:sym typeface="Symbol" panose="05050102010706020507" pitchFamily="18" charset="2"/>
              </a:rPr>
              <a:t>CONTOH</a:t>
            </a:r>
            <a:endParaRPr lang="ms-MY" sz="900" b="1" noProof="1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95A7341-D24B-DEA9-389C-23E71AE1AD05}"/>
              </a:ext>
            </a:extLst>
          </p:cNvPr>
          <p:cNvGrpSpPr/>
          <p:nvPr/>
        </p:nvGrpSpPr>
        <p:grpSpPr>
          <a:xfrm>
            <a:off x="6829911" y="4992077"/>
            <a:ext cx="3342789" cy="977444"/>
            <a:chOff x="6484453" y="4992077"/>
            <a:chExt cx="3342789" cy="97744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94BC4A-DF37-B400-481F-C885B7536AD2}"/>
                </a:ext>
              </a:extLst>
            </p:cNvPr>
            <p:cNvSpPr/>
            <p:nvPr/>
          </p:nvSpPr>
          <p:spPr>
            <a:xfrm>
              <a:off x="6903067" y="4992077"/>
              <a:ext cx="2924175" cy="97744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MY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Kod</a:t>
              </a:r>
              <a:r>
                <a:rPr lang="en-MY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QR </a:t>
              </a:r>
              <a:r>
                <a:rPr lang="en-MY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menggunakan</a:t>
              </a:r>
              <a:r>
                <a:rPr lang="en-MY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MY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e-</a:t>
              </a:r>
              <a:r>
                <a:rPr lang="en-MY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mel</a:t>
              </a:r>
              <a:r>
                <a:rPr lang="en-MY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MY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penyelaras</a:t>
              </a:r>
              <a:r>
                <a:rPr lang="en-MY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MY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 </a:t>
              </a:r>
              <a:r>
                <a:rPr lang="en-MY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Bahagian</a:t>
              </a:r>
              <a:r>
                <a:rPr lang="en-MY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 Unit/ PPZ </a:t>
              </a:r>
              <a:r>
                <a:rPr lang="en-MY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masing-masing</a:t>
              </a:r>
              <a:endParaRPr lang="en-MY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4701DC4-2198-81E9-3873-80062FF715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84453" y="5462050"/>
              <a:ext cx="418614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3980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500</Words>
  <Application>Microsoft Office PowerPoint</Application>
  <PresentationFormat>A4 Paper (210x297 mm)</PresentationFormat>
  <Paragraphs>132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Byeol 2020</cp:lastModifiedBy>
  <cp:revision>86</cp:revision>
  <dcterms:created xsi:type="dcterms:W3CDTF">2022-07-18T03:07:49Z</dcterms:created>
  <dcterms:modified xsi:type="dcterms:W3CDTF">2023-12-11T02:51:16Z</dcterms:modified>
</cp:coreProperties>
</file>